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4"/>
  </p:sldMasterIdLst>
  <p:notesMasterIdLst>
    <p:notesMasterId r:id="rId34"/>
  </p:notesMasterIdLst>
  <p:sldIdLst>
    <p:sldId id="256" r:id="rId5"/>
    <p:sldId id="259" r:id="rId6"/>
    <p:sldId id="274" r:id="rId7"/>
    <p:sldId id="282" r:id="rId8"/>
    <p:sldId id="270" r:id="rId9"/>
    <p:sldId id="286" r:id="rId10"/>
    <p:sldId id="311" r:id="rId11"/>
    <p:sldId id="276" r:id="rId12"/>
    <p:sldId id="308" r:id="rId13"/>
    <p:sldId id="280" r:id="rId14"/>
    <p:sldId id="275" r:id="rId15"/>
    <p:sldId id="296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301" r:id="rId24"/>
    <p:sldId id="302" r:id="rId25"/>
    <p:sldId id="303" r:id="rId26"/>
    <p:sldId id="307" r:id="rId27"/>
    <p:sldId id="309" r:id="rId28"/>
    <p:sldId id="299" r:id="rId29"/>
    <p:sldId id="288" r:id="rId30"/>
    <p:sldId id="265" r:id="rId31"/>
    <p:sldId id="272" r:id="rId32"/>
    <p:sldId id="26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3D002-65D7-41B6-95CD-C0C536BA2F06}" v="156" dt="2023-10-12T03:45:33.6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940" autoAdjust="0"/>
  </p:normalViewPr>
  <p:slideViewPr>
    <p:cSldViewPr snapToGrid="0">
      <p:cViewPr>
        <p:scale>
          <a:sx n="75" d="100"/>
          <a:sy n="75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B4B1C8-265B-4987-916B-23C97E51F04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CB8EAB3-C6F4-4237-8CFD-E8CC18FAB1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Motivation</a:t>
          </a:r>
        </a:p>
      </dgm:t>
    </dgm:pt>
    <dgm:pt modelId="{80A89C85-D82B-475A-98E6-5E89C4A553FD}" type="parTrans" cxnId="{62B21D72-1F97-476C-9828-44A6495F7072}">
      <dgm:prSet/>
      <dgm:spPr/>
      <dgm:t>
        <a:bodyPr/>
        <a:lstStyle/>
        <a:p>
          <a:endParaRPr lang="en-US"/>
        </a:p>
      </dgm:t>
    </dgm:pt>
    <dgm:pt modelId="{221DC9AC-4356-4526-ACA0-CD3381A0D5CC}" type="sibTrans" cxnId="{62B21D72-1F97-476C-9828-44A6495F7072}">
      <dgm:prSet/>
      <dgm:spPr/>
      <dgm:t>
        <a:bodyPr/>
        <a:lstStyle/>
        <a:p>
          <a:endParaRPr lang="en-US"/>
        </a:p>
      </dgm:t>
    </dgm:pt>
    <dgm:pt modelId="{D4232EBE-B52A-4FDE-9951-ACF8BB2FC5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I hope you'll find useful</a:t>
          </a:r>
        </a:p>
      </dgm:t>
    </dgm:pt>
    <dgm:pt modelId="{81912511-E4EF-48FF-AF20-14CAB532DBF0}" type="parTrans" cxnId="{027DB096-C363-4DFD-BFAE-F97914CABE23}">
      <dgm:prSet/>
      <dgm:spPr/>
      <dgm:t>
        <a:bodyPr/>
        <a:lstStyle/>
        <a:p>
          <a:endParaRPr lang="en-US"/>
        </a:p>
      </dgm:t>
    </dgm:pt>
    <dgm:pt modelId="{1F2C5475-9D00-47B3-9D65-E375ED1331E1}" type="sibTrans" cxnId="{027DB096-C363-4DFD-BFAE-F97914CABE23}">
      <dgm:prSet/>
      <dgm:spPr/>
      <dgm:t>
        <a:bodyPr/>
        <a:lstStyle/>
        <a:p>
          <a:endParaRPr lang="en-US"/>
        </a:p>
      </dgm:t>
    </dgm:pt>
    <dgm:pt modelId="{7E509131-EEC0-4F0A-92F6-475D55A06D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Walk through the web application</a:t>
          </a:r>
        </a:p>
      </dgm:t>
    </dgm:pt>
    <dgm:pt modelId="{7BE97051-F9CE-42DD-A0EC-A3669DDD52A9}" type="parTrans" cxnId="{D85FCEC5-CA05-4260-AA88-1638946F6205}">
      <dgm:prSet/>
      <dgm:spPr/>
      <dgm:t>
        <a:bodyPr/>
        <a:lstStyle/>
        <a:p>
          <a:endParaRPr lang="en-US"/>
        </a:p>
      </dgm:t>
    </dgm:pt>
    <dgm:pt modelId="{D2435ECD-2487-42EB-A178-F196EFE65E35}" type="sibTrans" cxnId="{D85FCEC5-CA05-4260-AA88-1638946F6205}">
      <dgm:prSet/>
      <dgm:spPr/>
      <dgm:t>
        <a:bodyPr/>
        <a:lstStyle/>
        <a:p>
          <a:endParaRPr lang="en-US"/>
        </a:p>
      </dgm:t>
    </dgm:pt>
    <dgm:pt modelId="{34FFD3A0-7BD7-462C-8595-76447B1C4A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Process &amp; lessons learned</a:t>
          </a:r>
        </a:p>
      </dgm:t>
    </dgm:pt>
    <dgm:pt modelId="{F2D1C18E-DF6C-4CD5-BE29-6F14EAE42542}" type="parTrans" cxnId="{E703564C-4BC0-476C-B98E-EA93F9540136}">
      <dgm:prSet/>
      <dgm:spPr/>
      <dgm:t>
        <a:bodyPr/>
        <a:lstStyle/>
        <a:p>
          <a:endParaRPr lang="en-US"/>
        </a:p>
      </dgm:t>
    </dgm:pt>
    <dgm:pt modelId="{75BE4B1D-3A8C-4C67-8A81-3F34568E3538}" type="sibTrans" cxnId="{E703564C-4BC0-476C-B98E-EA93F9540136}">
      <dgm:prSet/>
      <dgm:spPr/>
      <dgm:t>
        <a:bodyPr/>
        <a:lstStyle/>
        <a:p>
          <a:endParaRPr lang="en-US"/>
        </a:p>
      </dgm:t>
    </dgm:pt>
    <dgm:pt modelId="{5F426381-67C7-419A-92C2-CCE85D9FC9EF}" type="pres">
      <dgm:prSet presAssocID="{42B4B1C8-265B-4987-916B-23C97E51F04A}" presName="root" presStyleCnt="0">
        <dgm:presLayoutVars>
          <dgm:dir/>
          <dgm:resizeHandles val="exact"/>
        </dgm:presLayoutVars>
      </dgm:prSet>
      <dgm:spPr/>
    </dgm:pt>
    <dgm:pt modelId="{CBBA1F6F-F166-4190-AD1D-CCE9108B8AB3}" type="pres">
      <dgm:prSet presAssocID="{4CB8EAB3-C6F4-4237-8CFD-E8CC18FAB126}" presName="compNode" presStyleCnt="0"/>
      <dgm:spPr/>
    </dgm:pt>
    <dgm:pt modelId="{498FB2D9-870A-4E59-B9E0-41C7171D15AE}" type="pres">
      <dgm:prSet presAssocID="{4CB8EAB3-C6F4-4237-8CFD-E8CC18FAB126}" presName="bgRect" presStyleLbl="bgShp" presStyleIdx="0" presStyleCnt="4"/>
      <dgm:spPr/>
    </dgm:pt>
    <dgm:pt modelId="{2FB23E21-99D7-4B4D-B33F-C4F4F0749430}" type="pres">
      <dgm:prSet presAssocID="{4CB8EAB3-C6F4-4237-8CFD-E8CC18FAB12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9A7C94D-0189-4E6E-B259-47E1697EB87B}" type="pres">
      <dgm:prSet presAssocID="{4CB8EAB3-C6F4-4237-8CFD-E8CC18FAB126}" presName="spaceRect" presStyleCnt="0"/>
      <dgm:spPr/>
    </dgm:pt>
    <dgm:pt modelId="{EA89987C-E21E-4F2E-8BCF-DEAF6CDC02A4}" type="pres">
      <dgm:prSet presAssocID="{4CB8EAB3-C6F4-4237-8CFD-E8CC18FAB126}" presName="parTx" presStyleLbl="revTx" presStyleIdx="0" presStyleCnt="4">
        <dgm:presLayoutVars>
          <dgm:chMax val="0"/>
          <dgm:chPref val="0"/>
        </dgm:presLayoutVars>
      </dgm:prSet>
      <dgm:spPr/>
    </dgm:pt>
    <dgm:pt modelId="{B9846DF3-5B97-4C7E-804A-9CAC4B446810}" type="pres">
      <dgm:prSet presAssocID="{221DC9AC-4356-4526-ACA0-CD3381A0D5CC}" presName="sibTrans" presStyleCnt="0"/>
      <dgm:spPr/>
    </dgm:pt>
    <dgm:pt modelId="{1F8BB338-9FBB-4BE1-8A8E-0B5B6F13A26D}" type="pres">
      <dgm:prSet presAssocID="{D4232EBE-B52A-4FDE-9951-ACF8BB2FC5C6}" presName="compNode" presStyleCnt="0"/>
      <dgm:spPr/>
    </dgm:pt>
    <dgm:pt modelId="{B929EF96-12CB-4D60-861F-D2A37730AA13}" type="pres">
      <dgm:prSet presAssocID="{D4232EBE-B52A-4FDE-9951-ACF8BB2FC5C6}" presName="bgRect" presStyleLbl="bgShp" presStyleIdx="1" presStyleCnt="4"/>
      <dgm:spPr/>
    </dgm:pt>
    <dgm:pt modelId="{CFADB19F-6DCC-4B66-8FB8-B206137A5AEE}" type="pres">
      <dgm:prSet presAssocID="{D4232EBE-B52A-4FDE-9951-ACF8BB2FC5C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B79DBA2E-036F-4F30-B0C9-A590216E3222}" type="pres">
      <dgm:prSet presAssocID="{D4232EBE-B52A-4FDE-9951-ACF8BB2FC5C6}" presName="spaceRect" presStyleCnt="0"/>
      <dgm:spPr/>
    </dgm:pt>
    <dgm:pt modelId="{997B783D-8ECD-4459-BC5C-AB48FEC94B02}" type="pres">
      <dgm:prSet presAssocID="{D4232EBE-B52A-4FDE-9951-ACF8BB2FC5C6}" presName="parTx" presStyleLbl="revTx" presStyleIdx="1" presStyleCnt="4">
        <dgm:presLayoutVars>
          <dgm:chMax val="0"/>
          <dgm:chPref val="0"/>
        </dgm:presLayoutVars>
      </dgm:prSet>
      <dgm:spPr/>
    </dgm:pt>
    <dgm:pt modelId="{10C11944-923F-4DAD-8E4F-87B07FA25298}" type="pres">
      <dgm:prSet presAssocID="{1F2C5475-9D00-47B3-9D65-E375ED1331E1}" presName="sibTrans" presStyleCnt="0"/>
      <dgm:spPr/>
    </dgm:pt>
    <dgm:pt modelId="{2417A1B8-398E-49BA-9315-34FA6DB6A86C}" type="pres">
      <dgm:prSet presAssocID="{7E509131-EEC0-4F0A-92F6-475D55A06DE4}" presName="compNode" presStyleCnt="0"/>
      <dgm:spPr/>
    </dgm:pt>
    <dgm:pt modelId="{DB778CAE-2A6B-460B-8C6E-CE7694162501}" type="pres">
      <dgm:prSet presAssocID="{7E509131-EEC0-4F0A-92F6-475D55A06DE4}" presName="bgRect" presStyleLbl="bgShp" presStyleIdx="2" presStyleCnt="4"/>
      <dgm:spPr/>
    </dgm:pt>
    <dgm:pt modelId="{80EAB91A-AF0E-492C-8523-981D496FC1F5}" type="pres">
      <dgm:prSet presAssocID="{7E509131-EEC0-4F0A-92F6-475D55A06DE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F8367B60-60B8-4AFB-A518-D6E8328C6FDB}" type="pres">
      <dgm:prSet presAssocID="{7E509131-EEC0-4F0A-92F6-475D55A06DE4}" presName="spaceRect" presStyleCnt="0"/>
      <dgm:spPr/>
    </dgm:pt>
    <dgm:pt modelId="{94AF2EE1-8E55-451A-A339-7009E3732927}" type="pres">
      <dgm:prSet presAssocID="{7E509131-EEC0-4F0A-92F6-475D55A06DE4}" presName="parTx" presStyleLbl="revTx" presStyleIdx="2" presStyleCnt="4">
        <dgm:presLayoutVars>
          <dgm:chMax val="0"/>
          <dgm:chPref val="0"/>
        </dgm:presLayoutVars>
      </dgm:prSet>
      <dgm:spPr/>
    </dgm:pt>
    <dgm:pt modelId="{483D26D2-D966-4D5A-92C7-F9627B0B889C}" type="pres">
      <dgm:prSet presAssocID="{D2435ECD-2487-42EB-A178-F196EFE65E35}" presName="sibTrans" presStyleCnt="0"/>
      <dgm:spPr/>
    </dgm:pt>
    <dgm:pt modelId="{56280B89-F4F3-4225-9DB3-E895B7A1D6EA}" type="pres">
      <dgm:prSet presAssocID="{34FFD3A0-7BD7-462C-8595-76447B1C4AAB}" presName="compNode" presStyleCnt="0"/>
      <dgm:spPr/>
    </dgm:pt>
    <dgm:pt modelId="{FBE6CB9E-2578-4C14-9E48-C2C7745F10E6}" type="pres">
      <dgm:prSet presAssocID="{34FFD3A0-7BD7-462C-8595-76447B1C4AAB}" presName="bgRect" presStyleLbl="bgShp" presStyleIdx="3" presStyleCnt="4"/>
      <dgm:spPr/>
    </dgm:pt>
    <dgm:pt modelId="{1C1BFDA3-B654-44AC-8EC3-624871BC3161}" type="pres">
      <dgm:prSet presAssocID="{34FFD3A0-7BD7-462C-8595-76447B1C4A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D895172B-6F9F-4C4A-90E0-54FE7A62F251}" type="pres">
      <dgm:prSet presAssocID="{34FFD3A0-7BD7-462C-8595-76447B1C4AAB}" presName="spaceRect" presStyleCnt="0"/>
      <dgm:spPr/>
    </dgm:pt>
    <dgm:pt modelId="{C9576197-D204-4703-9F62-0CEAD43A7FFF}" type="pres">
      <dgm:prSet presAssocID="{34FFD3A0-7BD7-462C-8595-76447B1C4AA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703564C-4BC0-476C-B98E-EA93F9540136}" srcId="{42B4B1C8-265B-4987-916B-23C97E51F04A}" destId="{34FFD3A0-7BD7-462C-8595-76447B1C4AAB}" srcOrd="3" destOrd="0" parTransId="{F2D1C18E-DF6C-4CD5-BE29-6F14EAE42542}" sibTransId="{75BE4B1D-3A8C-4C67-8A81-3F34568E3538}"/>
    <dgm:cxn modelId="{62B21D72-1F97-476C-9828-44A6495F7072}" srcId="{42B4B1C8-265B-4987-916B-23C97E51F04A}" destId="{4CB8EAB3-C6F4-4237-8CFD-E8CC18FAB126}" srcOrd="0" destOrd="0" parTransId="{80A89C85-D82B-475A-98E6-5E89C4A553FD}" sibTransId="{221DC9AC-4356-4526-ACA0-CD3381A0D5CC}"/>
    <dgm:cxn modelId="{59120454-A45F-4CA9-93EF-9DE921A3B326}" type="presOf" srcId="{34FFD3A0-7BD7-462C-8595-76447B1C4AAB}" destId="{C9576197-D204-4703-9F62-0CEAD43A7FFF}" srcOrd="0" destOrd="0" presId="urn:microsoft.com/office/officeart/2018/2/layout/IconVerticalSolidList"/>
    <dgm:cxn modelId="{224E8F55-F675-4035-8A91-4C97A6683FB5}" type="presOf" srcId="{7E509131-EEC0-4F0A-92F6-475D55A06DE4}" destId="{94AF2EE1-8E55-451A-A339-7009E3732927}" srcOrd="0" destOrd="0" presId="urn:microsoft.com/office/officeart/2018/2/layout/IconVerticalSolidList"/>
    <dgm:cxn modelId="{66446889-AC51-4B1E-AA79-17898E7BFCF9}" type="presOf" srcId="{42B4B1C8-265B-4987-916B-23C97E51F04A}" destId="{5F426381-67C7-419A-92C2-CCE85D9FC9EF}" srcOrd="0" destOrd="0" presId="urn:microsoft.com/office/officeart/2018/2/layout/IconVerticalSolidList"/>
    <dgm:cxn modelId="{027DB096-C363-4DFD-BFAE-F97914CABE23}" srcId="{42B4B1C8-265B-4987-916B-23C97E51F04A}" destId="{D4232EBE-B52A-4FDE-9951-ACF8BB2FC5C6}" srcOrd="1" destOrd="0" parTransId="{81912511-E4EF-48FF-AF20-14CAB532DBF0}" sibTransId="{1F2C5475-9D00-47B3-9D65-E375ED1331E1}"/>
    <dgm:cxn modelId="{D85FCEC5-CA05-4260-AA88-1638946F6205}" srcId="{42B4B1C8-265B-4987-916B-23C97E51F04A}" destId="{7E509131-EEC0-4F0A-92F6-475D55A06DE4}" srcOrd="2" destOrd="0" parTransId="{7BE97051-F9CE-42DD-A0EC-A3669DDD52A9}" sibTransId="{D2435ECD-2487-42EB-A178-F196EFE65E35}"/>
    <dgm:cxn modelId="{6EE61FE1-C54C-4B81-876B-BA35BDFB46C3}" type="presOf" srcId="{D4232EBE-B52A-4FDE-9951-ACF8BB2FC5C6}" destId="{997B783D-8ECD-4459-BC5C-AB48FEC94B02}" srcOrd="0" destOrd="0" presId="urn:microsoft.com/office/officeart/2018/2/layout/IconVerticalSolidList"/>
    <dgm:cxn modelId="{211E47E6-3E81-4F49-8614-521E0F3C8A9E}" type="presOf" srcId="{4CB8EAB3-C6F4-4237-8CFD-E8CC18FAB126}" destId="{EA89987C-E21E-4F2E-8BCF-DEAF6CDC02A4}" srcOrd="0" destOrd="0" presId="urn:microsoft.com/office/officeart/2018/2/layout/IconVerticalSolidList"/>
    <dgm:cxn modelId="{EBC0A508-A2AC-4D4A-9F37-4B9B03F67B66}" type="presParOf" srcId="{5F426381-67C7-419A-92C2-CCE85D9FC9EF}" destId="{CBBA1F6F-F166-4190-AD1D-CCE9108B8AB3}" srcOrd="0" destOrd="0" presId="urn:microsoft.com/office/officeart/2018/2/layout/IconVerticalSolidList"/>
    <dgm:cxn modelId="{311A325C-C2CC-4942-AD54-10FE44DE98F3}" type="presParOf" srcId="{CBBA1F6F-F166-4190-AD1D-CCE9108B8AB3}" destId="{498FB2D9-870A-4E59-B9E0-41C7171D15AE}" srcOrd="0" destOrd="0" presId="urn:microsoft.com/office/officeart/2018/2/layout/IconVerticalSolidList"/>
    <dgm:cxn modelId="{E8016661-C947-41D2-BE53-5076B45D0D54}" type="presParOf" srcId="{CBBA1F6F-F166-4190-AD1D-CCE9108B8AB3}" destId="{2FB23E21-99D7-4B4D-B33F-C4F4F0749430}" srcOrd="1" destOrd="0" presId="urn:microsoft.com/office/officeart/2018/2/layout/IconVerticalSolidList"/>
    <dgm:cxn modelId="{36148770-0B1B-4D0F-BA00-7A9775D3DCDA}" type="presParOf" srcId="{CBBA1F6F-F166-4190-AD1D-CCE9108B8AB3}" destId="{D9A7C94D-0189-4E6E-B259-47E1697EB87B}" srcOrd="2" destOrd="0" presId="urn:microsoft.com/office/officeart/2018/2/layout/IconVerticalSolidList"/>
    <dgm:cxn modelId="{F818CDB7-8C21-4C42-965D-853E669205C5}" type="presParOf" srcId="{CBBA1F6F-F166-4190-AD1D-CCE9108B8AB3}" destId="{EA89987C-E21E-4F2E-8BCF-DEAF6CDC02A4}" srcOrd="3" destOrd="0" presId="urn:microsoft.com/office/officeart/2018/2/layout/IconVerticalSolidList"/>
    <dgm:cxn modelId="{CC8942D8-1163-4C07-A96F-98AD3E1808B2}" type="presParOf" srcId="{5F426381-67C7-419A-92C2-CCE85D9FC9EF}" destId="{B9846DF3-5B97-4C7E-804A-9CAC4B446810}" srcOrd="1" destOrd="0" presId="urn:microsoft.com/office/officeart/2018/2/layout/IconVerticalSolidList"/>
    <dgm:cxn modelId="{46A331D6-2264-4E60-8406-593D75530557}" type="presParOf" srcId="{5F426381-67C7-419A-92C2-CCE85D9FC9EF}" destId="{1F8BB338-9FBB-4BE1-8A8E-0B5B6F13A26D}" srcOrd="2" destOrd="0" presId="urn:microsoft.com/office/officeart/2018/2/layout/IconVerticalSolidList"/>
    <dgm:cxn modelId="{861A27C2-920F-4460-A141-F7DDFB163B35}" type="presParOf" srcId="{1F8BB338-9FBB-4BE1-8A8E-0B5B6F13A26D}" destId="{B929EF96-12CB-4D60-861F-D2A37730AA13}" srcOrd="0" destOrd="0" presId="urn:microsoft.com/office/officeart/2018/2/layout/IconVerticalSolidList"/>
    <dgm:cxn modelId="{9ACBDED7-4D15-478F-980F-2730FB1D7344}" type="presParOf" srcId="{1F8BB338-9FBB-4BE1-8A8E-0B5B6F13A26D}" destId="{CFADB19F-6DCC-4B66-8FB8-B206137A5AEE}" srcOrd="1" destOrd="0" presId="urn:microsoft.com/office/officeart/2018/2/layout/IconVerticalSolidList"/>
    <dgm:cxn modelId="{38188740-C426-4B7B-B1A0-B89DA848B2DE}" type="presParOf" srcId="{1F8BB338-9FBB-4BE1-8A8E-0B5B6F13A26D}" destId="{B79DBA2E-036F-4F30-B0C9-A590216E3222}" srcOrd="2" destOrd="0" presId="urn:microsoft.com/office/officeart/2018/2/layout/IconVerticalSolidList"/>
    <dgm:cxn modelId="{46DB6B3D-DDA5-4B2D-B515-232F7B1EEFD5}" type="presParOf" srcId="{1F8BB338-9FBB-4BE1-8A8E-0B5B6F13A26D}" destId="{997B783D-8ECD-4459-BC5C-AB48FEC94B02}" srcOrd="3" destOrd="0" presId="urn:microsoft.com/office/officeart/2018/2/layout/IconVerticalSolidList"/>
    <dgm:cxn modelId="{E08858EB-65F8-4401-9D2F-DE00E86930D5}" type="presParOf" srcId="{5F426381-67C7-419A-92C2-CCE85D9FC9EF}" destId="{10C11944-923F-4DAD-8E4F-87B07FA25298}" srcOrd="3" destOrd="0" presId="urn:microsoft.com/office/officeart/2018/2/layout/IconVerticalSolidList"/>
    <dgm:cxn modelId="{B063084A-CBA6-469B-ADB4-5DEA9D878380}" type="presParOf" srcId="{5F426381-67C7-419A-92C2-CCE85D9FC9EF}" destId="{2417A1B8-398E-49BA-9315-34FA6DB6A86C}" srcOrd="4" destOrd="0" presId="urn:microsoft.com/office/officeart/2018/2/layout/IconVerticalSolidList"/>
    <dgm:cxn modelId="{480A3C6E-5194-437E-A9B5-B1A2931163C8}" type="presParOf" srcId="{2417A1B8-398E-49BA-9315-34FA6DB6A86C}" destId="{DB778CAE-2A6B-460B-8C6E-CE7694162501}" srcOrd="0" destOrd="0" presId="urn:microsoft.com/office/officeart/2018/2/layout/IconVerticalSolidList"/>
    <dgm:cxn modelId="{8994BBD5-F2D3-4FA8-8BA9-3DE817FF1B63}" type="presParOf" srcId="{2417A1B8-398E-49BA-9315-34FA6DB6A86C}" destId="{80EAB91A-AF0E-492C-8523-981D496FC1F5}" srcOrd="1" destOrd="0" presId="urn:microsoft.com/office/officeart/2018/2/layout/IconVerticalSolidList"/>
    <dgm:cxn modelId="{AEB584F0-397A-44C5-A9D9-13C7FD547E85}" type="presParOf" srcId="{2417A1B8-398E-49BA-9315-34FA6DB6A86C}" destId="{F8367B60-60B8-4AFB-A518-D6E8328C6FDB}" srcOrd="2" destOrd="0" presId="urn:microsoft.com/office/officeart/2018/2/layout/IconVerticalSolidList"/>
    <dgm:cxn modelId="{7C67FCD9-A274-4AB1-A3DC-92A1B733FE35}" type="presParOf" srcId="{2417A1B8-398E-49BA-9315-34FA6DB6A86C}" destId="{94AF2EE1-8E55-451A-A339-7009E3732927}" srcOrd="3" destOrd="0" presId="urn:microsoft.com/office/officeart/2018/2/layout/IconVerticalSolidList"/>
    <dgm:cxn modelId="{65B5DD2A-A934-4619-A27A-A6653F757B5A}" type="presParOf" srcId="{5F426381-67C7-419A-92C2-CCE85D9FC9EF}" destId="{483D26D2-D966-4D5A-92C7-F9627B0B889C}" srcOrd="5" destOrd="0" presId="urn:microsoft.com/office/officeart/2018/2/layout/IconVerticalSolidList"/>
    <dgm:cxn modelId="{09824F22-A909-42D1-969B-72D1BF4CD711}" type="presParOf" srcId="{5F426381-67C7-419A-92C2-CCE85D9FC9EF}" destId="{56280B89-F4F3-4225-9DB3-E895B7A1D6EA}" srcOrd="6" destOrd="0" presId="urn:microsoft.com/office/officeart/2018/2/layout/IconVerticalSolidList"/>
    <dgm:cxn modelId="{C72A97A1-1E5C-4E7D-B2D4-CE2C08DB0FDD}" type="presParOf" srcId="{56280B89-F4F3-4225-9DB3-E895B7A1D6EA}" destId="{FBE6CB9E-2578-4C14-9E48-C2C7745F10E6}" srcOrd="0" destOrd="0" presId="urn:microsoft.com/office/officeart/2018/2/layout/IconVerticalSolidList"/>
    <dgm:cxn modelId="{C0614133-A4F9-4538-A2D2-6D4C1684AB17}" type="presParOf" srcId="{56280B89-F4F3-4225-9DB3-E895B7A1D6EA}" destId="{1C1BFDA3-B654-44AC-8EC3-624871BC3161}" srcOrd="1" destOrd="0" presId="urn:microsoft.com/office/officeart/2018/2/layout/IconVerticalSolidList"/>
    <dgm:cxn modelId="{ADCB63FD-F7DC-47CE-8647-5F95D2287624}" type="presParOf" srcId="{56280B89-F4F3-4225-9DB3-E895B7A1D6EA}" destId="{D895172B-6F9F-4C4A-90E0-54FE7A62F251}" srcOrd="2" destOrd="0" presId="urn:microsoft.com/office/officeart/2018/2/layout/IconVerticalSolidList"/>
    <dgm:cxn modelId="{831A82C6-B429-443C-8E6C-B58AD67856E3}" type="presParOf" srcId="{56280B89-F4F3-4225-9DB3-E895B7A1D6EA}" destId="{C9576197-D204-4703-9F62-0CEAD43A7FF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28E3E5-A42F-4BB9-8E67-C9532D233B6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2761A27-CB46-4757-AC52-BFC201630F16}">
      <dgm:prSet/>
      <dgm:spPr/>
      <dgm:t>
        <a:bodyPr/>
        <a:lstStyle/>
        <a:p>
          <a:pPr rtl="0"/>
          <a:r>
            <a:rPr lang="en-US">
              <a:latin typeface="+mj-lt"/>
            </a:rPr>
            <a:t>20 </a:t>
          </a:r>
          <a:r>
            <a:rPr lang="en-US" b="0">
              <a:latin typeface="+mj-lt"/>
            </a:rPr>
            <a:t>years</a:t>
          </a:r>
          <a:r>
            <a:rPr lang="en-US">
              <a:latin typeface="+mj-lt"/>
            </a:rPr>
            <a:t> in </a:t>
          </a:r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land use planning</a:t>
          </a:r>
          <a:r>
            <a:rPr lang="en-US">
              <a:latin typeface="+mj-lt"/>
            </a:rPr>
            <a:t>; Planning Director in Tallahassee/Leon County for 8 years</a:t>
          </a:r>
        </a:p>
      </dgm:t>
    </dgm:pt>
    <dgm:pt modelId="{9D84DC27-5458-45A0-9435-19C3F4A769DE}" type="parTrans" cxnId="{12BE07DE-401A-485E-BAB8-63D37E60DA91}">
      <dgm:prSet/>
      <dgm:spPr/>
      <dgm:t>
        <a:bodyPr/>
        <a:lstStyle/>
        <a:p>
          <a:endParaRPr lang="en-US"/>
        </a:p>
      </dgm:t>
    </dgm:pt>
    <dgm:pt modelId="{A0F75C52-7EB8-4FB6-9B10-26784E2D6EB1}" type="sibTrans" cxnId="{12BE07DE-401A-485E-BAB8-63D37E60DA91}">
      <dgm:prSet/>
      <dgm:spPr/>
      <dgm:t>
        <a:bodyPr/>
        <a:lstStyle/>
        <a:p>
          <a:endParaRPr lang="en-US"/>
        </a:p>
      </dgm:t>
    </dgm:pt>
    <dgm:pt modelId="{9750B266-72A3-4FE0-90AD-60F0CA200613}">
      <dgm:prSet/>
      <dgm:spPr/>
      <dgm:t>
        <a:bodyPr/>
        <a:lstStyle/>
        <a:p>
          <a:pPr rtl="0"/>
          <a:r>
            <a:rPr lang="en-US" dirty="0">
              <a:latin typeface="+mj-lt"/>
            </a:rPr>
            <a:t>Recently completed 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MS in Cartography &amp; GIS</a:t>
          </a:r>
          <a:r>
            <a:rPr lang="en-US" dirty="0">
              <a:latin typeface="+mj-lt"/>
            </a:rPr>
            <a:t> (U. of Wisconsin-Madison)</a:t>
          </a:r>
        </a:p>
      </dgm:t>
    </dgm:pt>
    <dgm:pt modelId="{B431F799-07F4-4BC2-ADCC-0669E1BA1555}" type="parTrans" cxnId="{42BE7C9A-3C58-43D7-AF8E-967EDED4B54D}">
      <dgm:prSet/>
      <dgm:spPr/>
      <dgm:t>
        <a:bodyPr/>
        <a:lstStyle/>
        <a:p>
          <a:endParaRPr lang="en-US"/>
        </a:p>
      </dgm:t>
    </dgm:pt>
    <dgm:pt modelId="{80A31979-C3FB-4832-8114-C0E5070D7BED}" type="sibTrans" cxnId="{42BE7C9A-3C58-43D7-AF8E-967EDED4B54D}">
      <dgm:prSet/>
      <dgm:spPr/>
      <dgm:t>
        <a:bodyPr/>
        <a:lstStyle/>
        <a:p>
          <a:endParaRPr lang="en-US"/>
        </a:p>
      </dgm:t>
    </dgm:pt>
    <dgm:pt modelId="{95770704-3393-4D3A-AD00-8EDD4348C7EE}" type="pres">
      <dgm:prSet presAssocID="{A028E3E5-A42F-4BB9-8E67-C9532D233B62}" presName="vert0" presStyleCnt="0">
        <dgm:presLayoutVars>
          <dgm:dir/>
          <dgm:animOne val="branch"/>
          <dgm:animLvl val="lvl"/>
        </dgm:presLayoutVars>
      </dgm:prSet>
      <dgm:spPr/>
    </dgm:pt>
    <dgm:pt modelId="{A3AC05C4-2B20-46A4-ADD4-436664B9C2FE}" type="pres">
      <dgm:prSet presAssocID="{52761A27-CB46-4757-AC52-BFC201630F16}" presName="thickLine" presStyleLbl="alignNode1" presStyleIdx="0" presStyleCnt="2"/>
      <dgm:spPr/>
    </dgm:pt>
    <dgm:pt modelId="{39742297-E4BC-403C-B694-FBE6AB199C52}" type="pres">
      <dgm:prSet presAssocID="{52761A27-CB46-4757-AC52-BFC201630F16}" presName="horz1" presStyleCnt="0"/>
      <dgm:spPr/>
    </dgm:pt>
    <dgm:pt modelId="{7F936B2F-02B6-4297-9DF5-0A26AD62AAD9}" type="pres">
      <dgm:prSet presAssocID="{52761A27-CB46-4757-AC52-BFC201630F16}" presName="tx1" presStyleLbl="revTx" presStyleIdx="0" presStyleCnt="2"/>
      <dgm:spPr/>
    </dgm:pt>
    <dgm:pt modelId="{DC101DC4-828A-4451-9EFE-629009A52B06}" type="pres">
      <dgm:prSet presAssocID="{52761A27-CB46-4757-AC52-BFC201630F16}" presName="vert1" presStyleCnt="0"/>
      <dgm:spPr/>
    </dgm:pt>
    <dgm:pt modelId="{A8FCC850-7E74-48FD-A854-C29E3173CB10}" type="pres">
      <dgm:prSet presAssocID="{9750B266-72A3-4FE0-90AD-60F0CA200613}" presName="thickLine" presStyleLbl="alignNode1" presStyleIdx="1" presStyleCnt="2"/>
      <dgm:spPr/>
    </dgm:pt>
    <dgm:pt modelId="{BDFF45D8-FB2E-4AE9-BB95-2ACF74A204D0}" type="pres">
      <dgm:prSet presAssocID="{9750B266-72A3-4FE0-90AD-60F0CA200613}" presName="horz1" presStyleCnt="0"/>
      <dgm:spPr/>
    </dgm:pt>
    <dgm:pt modelId="{5B442A6D-4D46-4055-AD48-26773C5EB6AC}" type="pres">
      <dgm:prSet presAssocID="{9750B266-72A3-4FE0-90AD-60F0CA200613}" presName="tx1" presStyleLbl="revTx" presStyleIdx="1" presStyleCnt="2"/>
      <dgm:spPr/>
    </dgm:pt>
    <dgm:pt modelId="{B642632C-9272-4791-A2C7-FFC24C1E425C}" type="pres">
      <dgm:prSet presAssocID="{9750B266-72A3-4FE0-90AD-60F0CA200613}" presName="vert1" presStyleCnt="0"/>
      <dgm:spPr/>
    </dgm:pt>
  </dgm:ptLst>
  <dgm:cxnLst>
    <dgm:cxn modelId="{FECB0D29-1349-4917-A7EC-2E6A3735A2AA}" type="presOf" srcId="{9750B266-72A3-4FE0-90AD-60F0CA200613}" destId="{5B442A6D-4D46-4055-AD48-26773C5EB6AC}" srcOrd="0" destOrd="0" presId="urn:microsoft.com/office/officeart/2008/layout/LinedList"/>
    <dgm:cxn modelId="{CDF42D45-1802-48CC-86EF-F4A3FF639AED}" type="presOf" srcId="{A028E3E5-A42F-4BB9-8E67-C9532D233B62}" destId="{95770704-3393-4D3A-AD00-8EDD4348C7EE}" srcOrd="0" destOrd="0" presId="urn:microsoft.com/office/officeart/2008/layout/LinedList"/>
    <dgm:cxn modelId="{42BE7C9A-3C58-43D7-AF8E-967EDED4B54D}" srcId="{A028E3E5-A42F-4BB9-8E67-C9532D233B62}" destId="{9750B266-72A3-4FE0-90AD-60F0CA200613}" srcOrd="1" destOrd="0" parTransId="{B431F799-07F4-4BC2-ADCC-0669E1BA1555}" sibTransId="{80A31979-C3FB-4832-8114-C0E5070D7BED}"/>
    <dgm:cxn modelId="{A76799AD-5964-4C6A-9CD9-CC5B598C4E33}" type="presOf" srcId="{52761A27-CB46-4757-AC52-BFC201630F16}" destId="{7F936B2F-02B6-4297-9DF5-0A26AD62AAD9}" srcOrd="0" destOrd="0" presId="urn:microsoft.com/office/officeart/2008/layout/LinedList"/>
    <dgm:cxn modelId="{12BE07DE-401A-485E-BAB8-63D37E60DA91}" srcId="{A028E3E5-A42F-4BB9-8E67-C9532D233B62}" destId="{52761A27-CB46-4757-AC52-BFC201630F16}" srcOrd="0" destOrd="0" parTransId="{9D84DC27-5458-45A0-9435-19C3F4A769DE}" sibTransId="{A0F75C52-7EB8-4FB6-9B10-26784E2D6EB1}"/>
    <dgm:cxn modelId="{02F575C6-8611-45D4-AA9C-65467BF9889E}" type="presParOf" srcId="{95770704-3393-4D3A-AD00-8EDD4348C7EE}" destId="{A3AC05C4-2B20-46A4-ADD4-436664B9C2FE}" srcOrd="0" destOrd="0" presId="urn:microsoft.com/office/officeart/2008/layout/LinedList"/>
    <dgm:cxn modelId="{8CD64492-D0A8-467E-A972-AF17BF9791C7}" type="presParOf" srcId="{95770704-3393-4D3A-AD00-8EDD4348C7EE}" destId="{39742297-E4BC-403C-B694-FBE6AB199C52}" srcOrd="1" destOrd="0" presId="urn:microsoft.com/office/officeart/2008/layout/LinedList"/>
    <dgm:cxn modelId="{9E33D694-A08E-4196-B779-81FED816DA6E}" type="presParOf" srcId="{39742297-E4BC-403C-B694-FBE6AB199C52}" destId="{7F936B2F-02B6-4297-9DF5-0A26AD62AAD9}" srcOrd="0" destOrd="0" presId="urn:microsoft.com/office/officeart/2008/layout/LinedList"/>
    <dgm:cxn modelId="{3BD5FCD3-8C3C-47E3-9A41-41340DD57A08}" type="presParOf" srcId="{39742297-E4BC-403C-B694-FBE6AB199C52}" destId="{DC101DC4-828A-4451-9EFE-629009A52B06}" srcOrd="1" destOrd="0" presId="urn:microsoft.com/office/officeart/2008/layout/LinedList"/>
    <dgm:cxn modelId="{9331FF5F-CC04-4A40-85CE-6ED7E1D3FD4F}" type="presParOf" srcId="{95770704-3393-4D3A-AD00-8EDD4348C7EE}" destId="{A8FCC850-7E74-48FD-A854-C29E3173CB10}" srcOrd="2" destOrd="0" presId="urn:microsoft.com/office/officeart/2008/layout/LinedList"/>
    <dgm:cxn modelId="{7DBDA95F-A32C-4B55-BD1F-8747260C50A4}" type="presParOf" srcId="{95770704-3393-4D3A-AD00-8EDD4348C7EE}" destId="{BDFF45D8-FB2E-4AE9-BB95-2ACF74A204D0}" srcOrd="3" destOrd="0" presId="urn:microsoft.com/office/officeart/2008/layout/LinedList"/>
    <dgm:cxn modelId="{A39701F9-4539-497E-B80D-30F73323F052}" type="presParOf" srcId="{BDFF45D8-FB2E-4AE9-BB95-2ACF74A204D0}" destId="{5B442A6D-4D46-4055-AD48-26773C5EB6AC}" srcOrd="0" destOrd="0" presId="urn:microsoft.com/office/officeart/2008/layout/LinedList"/>
    <dgm:cxn modelId="{0C316871-8AE5-4ABB-8284-C2BE4E140FA2}" type="presParOf" srcId="{BDFF45D8-FB2E-4AE9-BB95-2ACF74A204D0}" destId="{B642632C-9272-4791-A2C7-FFC24C1E425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B052DE-6BBA-4BDB-9FC0-B53CA01C3A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D78FFF7-EC60-4C34-9A78-2B4CC1DE52DB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Calibri Light" panose="020F0302020204030204"/>
            </a:rPr>
            <a:t>Population Growth</a:t>
          </a:r>
          <a:endParaRPr lang="en-US"/>
        </a:p>
      </dgm:t>
    </dgm:pt>
    <dgm:pt modelId="{17B2D48F-DCDC-4E26-991E-A81D5F0CB2BF}" type="parTrans" cxnId="{F6C3F86E-B8C4-4B84-AF2F-FD0014EE2CAF}">
      <dgm:prSet/>
      <dgm:spPr/>
      <dgm:t>
        <a:bodyPr/>
        <a:lstStyle/>
        <a:p>
          <a:endParaRPr lang="en-US"/>
        </a:p>
      </dgm:t>
    </dgm:pt>
    <dgm:pt modelId="{95885D3F-B2D9-4881-910F-85B6F5BE66BE}" type="sibTrans" cxnId="{F6C3F86E-B8C4-4B84-AF2F-FD0014EE2CAF}">
      <dgm:prSet/>
      <dgm:spPr/>
      <dgm:t>
        <a:bodyPr/>
        <a:lstStyle/>
        <a:p>
          <a:endParaRPr lang="en-US"/>
        </a:p>
      </dgm:t>
    </dgm:pt>
    <dgm:pt modelId="{CFE17CE8-3D17-4BA6-89EF-CDA4023F442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+mj-lt"/>
            </a:rPr>
            <a:t>Measure progress toward Infill growth goals</a:t>
          </a:r>
        </a:p>
      </dgm:t>
    </dgm:pt>
    <dgm:pt modelId="{F04711CB-ADEB-43E6-9DF4-9893EBB2068F}" type="parTrans" cxnId="{3210DDB9-8908-4D89-B3CC-05D0F4200A14}">
      <dgm:prSet/>
      <dgm:spPr/>
      <dgm:t>
        <a:bodyPr/>
        <a:lstStyle/>
        <a:p>
          <a:endParaRPr lang="en-US"/>
        </a:p>
      </dgm:t>
    </dgm:pt>
    <dgm:pt modelId="{CFAF6DB8-D1D2-4735-8BF7-98D5B28CC6DE}" type="sibTrans" cxnId="{3210DDB9-8908-4D89-B3CC-05D0F4200A14}">
      <dgm:prSet/>
      <dgm:spPr/>
      <dgm:t>
        <a:bodyPr/>
        <a:lstStyle/>
        <a:p>
          <a:endParaRPr lang="en-US"/>
        </a:p>
      </dgm:t>
    </dgm:pt>
    <dgm:pt modelId="{41BFBAD5-A1F9-4647-A0D4-309F324C906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+mj-lt"/>
              <a:cs typeface="Calibri" panose="020F0502020204030204" pitchFamily="34" charset="0"/>
            </a:rPr>
            <a:t>Common ground &amp; Collaboration</a:t>
          </a:r>
          <a:endParaRPr lang="en-US" dirty="0">
            <a:latin typeface="+mj-lt"/>
          </a:endParaRPr>
        </a:p>
      </dgm:t>
    </dgm:pt>
    <dgm:pt modelId="{6BC956F7-D643-400E-BB21-28BE710F1CA7}" type="parTrans" cxnId="{B370C7F3-B210-41E8-BFDD-74CA1295FCB2}">
      <dgm:prSet/>
      <dgm:spPr/>
      <dgm:t>
        <a:bodyPr/>
        <a:lstStyle/>
        <a:p>
          <a:endParaRPr lang="en-US"/>
        </a:p>
      </dgm:t>
    </dgm:pt>
    <dgm:pt modelId="{B7D2FF5D-2815-4DC0-B0A6-63A2F3BED3A6}" type="sibTrans" cxnId="{B370C7F3-B210-41E8-BFDD-74CA1295FCB2}">
      <dgm:prSet/>
      <dgm:spPr/>
      <dgm:t>
        <a:bodyPr/>
        <a:lstStyle/>
        <a:p>
          <a:endParaRPr lang="en-US"/>
        </a:p>
      </dgm:t>
    </dgm:pt>
    <dgm:pt modelId="{D46FAD31-F505-4F46-B060-254E9EF981AC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Calibri Light" panose="020F0302020204030204"/>
            </a:rPr>
            <a:t>Environmental &amp; fiscal sustainability</a:t>
          </a:r>
        </a:p>
      </dgm:t>
    </dgm:pt>
    <dgm:pt modelId="{566CA726-78BA-4795-9D70-1F7F11870CE8}" type="parTrans" cxnId="{B9CCCF25-2ACB-4318-A793-E67FD5C71F0A}">
      <dgm:prSet/>
      <dgm:spPr/>
      <dgm:t>
        <a:bodyPr/>
        <a:lstStyle/>
        <a:p>
          <a:endParaRPr lang="en-US"/>
        </a:p>
      </dgm:t>
    </dgm:pt>
    <dgm:pt modelId="{058E731D-6228-4434-9684-786EB991E313}" type="sibTrans" cxnId="{B9CCCF25-2ACB-4318-A793-E67FD5C71F0A}">
      <dgm:prSet/>
      <dgm:spPr/>
      <dgm:t>
        <a:bodyPr/>
        <a:lstStyle/>
        <a:p>
          <a:endParaRPr lang="en-US"/>
        </a:p>
      </dgm:t>
    </dgm:pt>
    <dgm:pt modelId="{E7CF4B82-5379-4810-B3DC-7626B0F509AF}" type="pres">
      <dgm:prSet presAssocID="{FBB052DE-6BBA-4BDB-9FC0-B53CA01C3A37}" presName="root" presStyleCnt="0">
        <dgm:presLayoutVars>
          <dgm:dir/>
          <dgm:resizeHandles val="exact"/>
        </dgm:presLayoutVars>
      </dgm:prSet>
      <dgm:spPr/>
    </dgm:pt>
    <dgm:pt modelId="{DC57FC91-7DBC-4F0B-B2D8-4AEC4DEC56BE}" type="pres">
      <dgm:prSet presAssocID="{ED78FFF7-EC60-4C34-9A78-2B4CC1DE52DB}" presName="compNode" presStyleCnt="0"/>
      <dgm:spPr/>
    </dgm:pt>
    <dgm:pt modelId="{A032712D-4696-4D33-907C-3E90201A7A85}" type="pres">
      <dgm:prSet presAssocID="{ED78FFF7-EC60-4C34-9A78-2B4CC1DE52DB}" presName="iconBgRect" presStyleLbl="bgShp" presStyleIdx="0" presStyleCnt="4"/>
      <dgm:spPr/>
    </dgm:pt>
    <dgm:pt modelId="{C4CC8293-DB55-4824-A095-D66FF67E4D27}" type="pres">
      <dgm:prSet presAssocID="{ED78FFF7-EC60-4C34-9A78-2B4CC1DE52D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25C4425-B14A-4F23-BCA5-8BE57A19EB8B}" type="pres">
      <dgm:prSet presAssocID="{ED78FFF7-EC60-4C34-9A78-2B4CC1DE52DB}" presName="spaceRect" presStyleCnt="0"/>
      <dgm:spPr/>
    </dgm:pt>
    <dgm:pt modelId="{23FBD342-79ED-4B48-87BD-D4E7DE07BF2F}" type="pres">
      <dgm:prSet presAssocID="{ED78FFF7-EC60-4C34-9A78-2B4CC1DE52DB}" presName="textRect" presStyleLbl="revTx" presStyleIdx="0" presStyleCnt="4">
        <dgm:presLayoutVars>
          <dgm:chMax val="1"/>
          <dgm:chPref val="1"/>
        </dgm:presLayoutVars>
      </dgm:prSet>
      <dgm:spPr/>
    </dgm:pt>
    <dgm:pt modelId="{BF2AF1CE-0F16-45DE-BE1B-8C2B1D06662B}" type="pres">
      <dgm:prSet presAssocID="{95885D3F-B2D9-4881-910F-85B6F5BE66BE}" presName="sibTrans" presStyleCnt="0"/>
      <dgm:spPr/>
    </dgm:pt>
    <dgm:pt modelId="{34D917F8-6F6A-4611-84A5-BECE5501E566}" type="pres">
      <dgm:prSet presAssocID="{D46FAD31-F505-4F46-B060-254E9EF981AC}" presName="compNode" presStyleCnt="0"/>
      <dgm:spPr/>
    </dgm:pt>
    <dgm:pt modelId="{E744F526-2734-4028-B614-B4D8CE3EACEE}" type="pres">
      <dgm:prSet presAssocID="{D46FAD31-F505-4F46-B060-254E9EF981AC}" presName="iconBgRect" presStyleLbl="bgShp" presStyleIdx="1" presStyleCnt="4"/>
      <dgm:spPr>
        <a:solidFill>
          <a:schemeClr val="accent6"/>
        </a:solidFill>
      </dgm:spPr>
    </dgm:pt>
    <dgm:pt modelId="{77EB1736-1DEC-4766-AD79-A3EC8CF4E606}" type="pres">
      <dgm:prSet presAssocID="{D46FAD31-F505-4F46-B060-254E9EF981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est scene with solid fill"/>
        </a:ext>
      </dgm:extLst>
    </dgm:pt>
    <dgm:pt modelId="{AFE172D3-0DC1-4F4E-A4B1-E35DEC00C51A}" type="pres">
      <dgm:prSet presAssocID="{D46FAD31-F505-4F46-B060-254E9EF981AC}" presName="spaceRect" presStyleCnt="0"/>
      <dgm:spPr/>
    </dgm:pt>
    <dgm:pt modelId="{7A53CCD9-8B0F-4D78-B19F-E8FFDC1334EC}" type="pres">
      <dgm:prSet presAssocID="{D46FAD31-F505-4F46-B060-254E9EF981AC}" presName="textRect" presStyleLbl="revTx" presStyleIdx="1" presStyleCnt="4">
        <dgm:presLayoutVars>
          <dgm:chMax val="1"/>
          <dgm:chPref val="1"/>
        </dgm:presLayoutVars>
      </dgm:prSet>
      <dgm:spPr/>
    </dgm:pt>
    <dgm:pt modelId="{9EF69F07-D143-470E-97E4-FD76E47B8234}" type="pres">
      <dgm:prSet presAssocID="{058E731D-6228-4434-9684-786EB991E313}" presName="sibTrans" presStyleCnt="0"/>
      <dgm:spPr/>
    </dgm:pt>
    <dgm:pt modelId="{2C9AEBD3-4E72-464A-A04D-4D91AB022671}" type="pres">
      <dgm:prSet presAssocID="{CFE17CE8-3D17-4BA6-89EF-CDA4023F4426}" presName="compNode" presStyleCnt="0"/>
      <dgm:spPr/>
    </dgm:pt>
    <dgm:pt modelId="{5DCBE02C-BE36-48D5-8A40-B2F18B9D9BB0}" type="pres">
      <dgm:prSet presAssocID="{CFE17CE8-3D17-4BA6-89EF-CDA4023F4426}" presName="iconBgRect" presStyleLbl="bgShp" presStyleIdx="2" presStyleCnt="4"/>
      <dgm:spPr>
        <a:solidFill>
          <a:schemeClr val="accent3"/>
        </a:solidFill>
      </dgm:spPr>
    </dgm:pt>
    <dgm:pt modelId="{5ACD79C3-566F-4C6C-A829-F1759EFAB9F5}" type="pres">
      <dgm:prSet presAssocID="{CFE17CE8-3D17-4BA6-89EF-CDA4023F442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85D33143-E5E5-4F6D-ABF4-F8A36040EE76}" type="pres">
      <dgm:prSet presAssocID="{CFE17CE8-3D17-4BA6-89EF-CDA4023F4426}" presName="spaceRect" presStyleCnt="0"/>
      <dgm:spPr/>
    </dgm:pt>
    <dgm:pt modelId="{D2CB3D1C-2A46-4409-A7E1-315657FC38CD}" type="pres">
      <dgm:prSet presAssocID="{CFE17CE8-3D17-4BA6-89EF-CDA4023F4426}" presName="textRect" presStyleLbl="revTx" presStyleIdx="2" presStyleCnt="4">
        <dgm:presLayoutVars>
          <dgm:chMax val="1"/>
          <dgm:chPref val="1"/>
        </dgm:presLayoutVars>
      </dgm:prSet>
      <dgm:spPr/>
    </dgm:pt>
    <dgm:pt modelId="{4EF1F70D-F792-46BC-8591-B2B381D46BF6}" type="pres">
      <dgm:prSet presAssocID="{CFAF6DB8-D1D2-4735-8BF7-98D5B28CC6DE}" presName="sibTrans" presStyleCnt="0"/>
      <dgm:spPr/>
    </dgm:pt>
    <dgm:pt modelId="{CF4DF46E-A39F-432E-B14B-AA6750A4A876}" type="pres">
      <dgm:prSet presAssocID="{41BFBAD5-A1F9-4647-A0D4-309F324C906A}" presName="compNode" presStyleCnt="0"/>
      <dgm:spPr/>
    </dgm:pt>
    <dgm:pt modelId="{F1F5250F-E3A6-4647-9ECE-042ADDC4C06C}" type="pres">
      <dgm:prSet presAssocID="{41BFBAD5-A1F9-4647-A0D4-309F324C906A}" presName="iconBgRect" presStyleLbl="bgShp" presStyleIdx="3" presStyleCnt="4"/>
      <dgm:spPr>
        <a:solidFill>
          <a:schemeClr val="accent1"/>
        </a:solidFill>
      </dgm:spPr>
    </dgm:pt>
    <dgm:pt modelId="{FE998F5B-9652-48F5-BD78-637B116B6F2D}" type="pres">
      <dgm:prSet presAssocID="{41BFBAD5-A1F9-4647-A0D4-309F324C906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0CD07556-C57F-4B8C-94BE-40E356907EF9}" type="pres">
      <dgm:prSet presAssocID="{41BFBAD5-A1F9-4647-A0D4-309F324C906A}" presName="spaceRect" presStyleCnt="0"/>
      <dgm:spPr/>
    </dgm:pt>
    <dgm:pt modelId="{4E88EC51-B7E9-40F4-A091-BC61D535E291}" type="pres">
      <dgm:prSet presAssocID="{41BFBAD5-A1F9-4647-A0D4-309F324C906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D931907-2546-4F84-8F01-DDADE39AB6EE}" type="presOf" srcId="{41BFBAD5-A1F9-4647-A0D4-309F324C906A}" destId="{4E88EC51-B7E9-40F4-A091-BC61D535E291}" srcOrd="0" destOrd="0" presId="urn:microsoft.com/office/officeart/2018/5/layout/IconCircleLabelList"/>
    <dgm:cxn modelId="{F598B813-7DF8-484D-B358-24C894FD9A33}" type="presOf" srcId="{ED78FFF7-EC60-4C34-9A78-2B4CC1DE52DB}" destId="{23FBD342-79ED-4B48-87BD-D4E7DE07BF2F}" srcOrd="0" destOrd="0" presId="urn:microsoft.com/office/officeart/2018/5/layout/IconCircleLabelList"/>
    <dgm:cxn modelId="{BB6E9922-717A-428E-B085-49358D08AD7E}" type="presOf" srcId="{D46FAD31-F505-4F46-B060-254E9EF981AC}" destId="{7A53CCD9-8B0F-4D78-B19F-E8FFDC1334EC}" srcOrd="0" destOrd="0" presId="urn:microsoft.com/office/officeart/2018/5/layout/IconCircleLabelList"/>
    <dgm:cxn modelId="{B9CCCF25-2ACB-4318-A793-E67FD5C71F0A}" srcId="{FBB052DE-6BBA-4BDB-9FC0-B53CA01C3A37}" destId="{D46FAD31-F505-4F46-B060-254E9EF981AC}" srcOrd="1" destOrd="0" parTransId="{566CA726-78BA-4795-9D70-1F7F11870CE8}" sibTransId="{058E731D-6228-4434-9684-786EB991E313}"/>
    <dgm:cxn modelId="{98708D4D-37E0-4CDC-8DC9-75059C4B9CB4}" type="presOf" srcId="{CFE17CE8-3D17-4BA6-89EF-CDA4023F4426}" destId="{D2CB3D1C-2A46-4409-A7E1-315657FC38CD}" srcOrd="0" destOrd="0" presId="urn:microsoft.com/office/officeart/2018/5/layout/IconCircleLabelList"/>
    <dgm:cxn modelId="{F6C3F86E-B8C4-4B84-AF2F-FD0014EE2CAF}" srcId="{FBB052DE-6BBA-4BDB-9FC0-B53CA01C3A37}" destId="{ED78FFF7-EC60-4C34-9A78-2B4CC1DE52DB}" srcOrd="0" destOrd="0" parTransId="{17B2D48F-DCDC-4E26-991E-A81D5F0CB2BF}" sibTransId="{95885D3F-B2D9-4881-910F-85B6F5BE66BE}"/>
    <dgm:cxn modelId="{6F3EC37B-D944-47CF-A988-E151C965681A}" type="presOf" srcId="{FBB052DE-6BBA-4BDB-9FC0-B53CA01C3A37}" destId="{E7CF4B82-5379-4810-B3DC-7626B0F509AF}" srcOrd="0" destOrd="0" presId="urn:microsoft.com/office/officeart/2018/5/layout/IconCircleLabelList"/>
    <dgm:cxn modelId="{3210DDB9-8908-4D89-B3CC-05D0F4200A14}" srcId="{FBB052DE-6BBA-4BDB-9FC0-B53CA01C3A37}" destId="{CFE17CE8-3D17-4BA6-89EF-CDA4023F4426}" srcOrd="2" destOrd="0" parTransId="{F04711CB-ADEB-43E6-9DF4-9893EBB2068F}" sibTransId="{CFAF6DB8-D1D2-4735-8BF7-98D5B28CC6DE}"/>
    <dgm:cxn modelId="{B370C7F3-B210-41E8-BFDD-74CA1295FCB2}" srcId="{FBB052DE-6BBA-4BDB-9FC0-B53CA01C3A37}" destId="{41BFBAD5-A1F9-4647-A0D4-309F324C906A}" srcOrd="3" destOrd="0" parTransId="{6BC956F7-D643-400E-BB21-28BE710F1CA7}" sibTransId="{B7D2FF5D-2815-4DC0-B0A6-63A2F3BED3A6}"/>
    <dgm:cxn modelId="{967C1982-5F1E-474D-AB3C-2BCF94ECCA23}" type="presParOf" srcId="{E7CF4B82-5379-4810-B3DC-7626B0F509AF}" destId="{DC57FC91-7DBC-4F0B-B2D8-4AEC4DEC56BE}" srcOrd="0" destOrd="0" presId="urn:microsoft.com/office/officeart/2018/5/layout/IconCircleLabelList"/>
    <dgm:cxn modelId="{ED2DE32C-E187-4CA8-87F8-D27E3135BCC1}" type="presParOf" srcId="{DC57FC91-7DBC-4F0B-B2D8-4AEC4DEC56BE}" destId="{A032712D-4696-4D33-907C-3E90201A7A85}" srcOrd="0" destOrd="0" presId="urn:microsoft.com/office/officeart/2018/5/layout/IconCircleLabelList"/>
    <dgm:cxn modelId="{07E2E47D-6EE7-49F2-9EF2-65E8A98ADA49}" type="presParOf" srcId="{DC57FC91-7DBC-4F0B-B2D8-4AEC4DEC56BE}" destId="{C4CC8293-DB55-4824-A095-D66FF67E4D27}" srcOrd="1" destOrd="0" presId="urn:microsoft.com/office/officeart/2018/5/layout/IconCircleLabelList"/>
    <dgm:cxn modelId="{239BDED2-531D-4F41-9C19-C381B0CD4BA1}" type="presParOf" srcId="{DC57FC91-7DBC-4F0B-B2D8-4AEC4DEC56BE}" destId="{325C4425-B14A-4F23-BCA5-8BE57A19EB8B}" srcOrd="2" destOrd="0" presId="urn:microsoft.com/office/officeart/2018/5/layout/IconCircleLabelList"/>
    <dgm:cxn modelId="{9E7BC8E9-8B76-4D33-9ED9-CDB9DFED1E49}" type="presParOf" srcId="{DC57FC91-7DBC-4F0B-B2D8-4AEC4DEC56BE}" destId="{23FBD342-79ED-4B48-87BD-D4E7DE07BF2F}" srcOrd="3" destOrd="0" presId="urn:microsoft.com/office/officeart/2018/5/layout/IconCircleLabelList"/>
    <dgm:cxn modelId="{BCEB27A2-A575-46E3-ACD1-B891FFFCFC2B}" type="presParOf" srcId="{E7CF4B82-5379-4810-B3DC-7626B0F509AF}" destId="{BF2AF1CE-0F16-45DE-BE1B-8C2B1D06662B}" srcOrd="1" destOrd="0" presId="urn:microsoft.com/office/officeart/2018/5/layout/IconCircleLabelList"/>
    <dgm:cxn modelId="{94476B1D-9039-4943-9B81-35ED9EFD0924}" type="presParOf" srcId="{E7CF4B82-5379-4810-B3DC-7626B0F509AF}" destId="{34D917F8-6F6A-4611-84A5-BECE5501E566}" srcOrd="2" destOrd="0" presId="urn:microsoft.com/office/officeart/2018/5/layout/IconCircleLabelList"/>
    <dgm:cxn modelId="{3AD2F751-E1E5-4CD1-BA57-08019627C96E}" type="presParOf" srcId="{34D917F8-6F6A-4611-84A5-BECE5501E566}" destId="{E744F526-2734-4028-B614-B4D8CE3EACEE}" srcOrd="0" destOrd="0" presId="urn:microsoft.com/office/officeart/2018/5/layout/IconCircleLabelList"/>
    <dgm:cxn modelId="{A686F8D6-AC65-4BF1-9F96-33700ABC652D}" type="presParOf" srcId="{34D917F8-6F6A-4611-84A5-BECE5501E566}" destId="{77EB1736-1DEC-4766-AD79-A3EC8CF4E606}" srcOrd="1" destOrd="0" presId="urn:microsoft.com/office/officeart/2018/5/layout/IconCircleLabelList"/>
    <dgm:cxn modelId="{78051CD1-9CE3-4FA3-A0D5-5D7DB825D80F}" type="presParOf" srcId="{34D917F8-6F6A-4611-84A5-BECE5501E566}" destId="{AFE172D3-0DC1-4F4E-A4B1-E35DEC00C51A}" srcOrd="2" destOrd="0" presId="urn:microsoft.com/office/officeart/2018/5/layout/IconCircleLabelList"/>
    <dgm:cxn modelId="{DB5FA753-90C4-4906-83B5-99738A05DFF2}" type="presParOf" srcId="{34D917F8-6F6A-4611-84A5-BECE5501E566}" destId="{7A53CCD9-8B0F-4D78-B19F-E8FFDC1334EC}" srcOrd="3" destOrd="0" presId="urn:microsoft.com/office/officeart/2018/5/layout/IconCircleLabelList"/>
    <dgm:cxn modelId="{12BC1242-C877-40A9-9014-E63520E95E94}" type="presParOf" srcId="{E7CF4B82-5379-4810-B3DC-7626B0F509AF}" destId="{9EF69F07-D143-470E-97E4-FD76E47B8234}" srcOrd="3" destOrd="0" presId="urn:microsoft.com/office/officeart/2018/5/layout/IconCircleLabelList"/>
    <dgm:cxn modelId="{B3FB6AF5-8958-47CC-8DB3-0C367BBD9331}" type="presParOf" srcId="{E7CF4B82-5379-4810-B3DC-7626B0F509AF}" destId="{2C9AEBD3-4E72-464A-A04D-4D91AB022671}" srcOrd="4" destOrd="0" presId="urn:microsoft.com/office/officeart/2018/5/layout/IconCircleLabelList"/>
    <dgm:cxn modelId="{4F35AAAE-DF03-428D-985F-D169F28C518E}" type="presParOf" srcId="{2C9AEBD3-4E72-464A-A04D-4D91AB022671}" destId="{5DCBE02C-BE36-48D5-8A40-B2F18B9D9BB0}" srcOrd="0" destOrd="0" presId="urn:microsoft.com/office/officeart/2018/5/layout/IconCircleLabelList"/>
    <dgm:cxn modelId="{CFB794CC-2718-4979-88D9-73EE8024A13F}" type="presParOf" srcId="{2C9AEBD3-4E72-464A-A04D-4D91AB022671}" destId="{5ACD79C3-566F-4C6C-A829-F1759EFAB9F5}" srcOrd="1" destOrd="0" presId="urn:microsoft.com/office/officeart/2018/5/layout/IconCircleLabelList"/>
    <dgm:cxn modelId="{DBAAC29E-9041-4880-9B88-5291015D8130}" type="presParOf" srcId="{2C9AEBD3-4E72-464A-A04D-4D91AB022671}" destId="{85D33143-E5E5-4F6D-ABF4-F8A36040EE76}" srcOrd="2" destOrd="0" presId="urn:microsoft.com/office/officeart/2018/5/layout/IconCircleLabelList"/>
    <dgm:cxn modelId="{5DD4C362-39C5-4EFB-B413-F41DAD146C6E}" type="presParOf" srcId="{2C9AEBD3-4E72-464A-A04D-4D91AB022671}" destId="{D2CB3D1C-2A46-4409-A7E1-315657FC38CD}" srcOrd="3" destOrd="0" presId="urn:microsoft.com/office/officeart/2018/5/layout/IconCircleLabelList"/>
    <dgm:cxn modelId="{CB43AFDD-ACE9-4F0F-8F88-051EAAF35686}" type="presParOf" srcId="{E7CF4B82-5379-4810-B3DC-7626B0F509AF}" destId="{4EF1F70D-F792-46BC-8591-B2B381D46BF6}" srcOrd="5" destOrd="0" presId="urn:microsoft.com/office/officeart/2018/5/layout/IconCircleLabelList"/>
    <dgm:cxn modelId="{6A8AB048-B024-4568-BB75-FD36B68CAA6E}" type="presParOf" srcId="{E7CF4B82-5379-4810-B3DC-7626B0F509AF}" destId="{CF4DF46E-A39F-432E-B14B-AA6750A4A876}" srcOrd="6" destOrd="0" presId="urn:microsoft.com/office/officeart/2018/5/layout/IconCircleLabelList"/>
    <dgm:cxn modelId="{F63FE06D-9097-4E1A-B86E-2F727D3C1C86}" type="presParOf" srcId="{CF4DF46E-A39F-432E-B14B-AA6750A4A876}" destId="{F1F5250F-E3A6-4647-9ECE-042ADDC4C06C}" srcOrd="0" destOrd="0" presId="urn:microsoft.com/office/officeart/2018/5/layout/IconCircleLabelList"/>
    <dgm:cxn modelId="{8A61EA9C-3E25-4180-97D7-2DBB93EC0E57}" type="presParOf" srcId="{CF4DF46E-A39F-432E-B14B-AA6750A4A876}" destId="{FE998F5B-9652-48F5-BD78-637B116B6F2D}" srcOrd="1" destOrd="0" presId="urn:microsoft.com/office/officeart/2018/5/layout/IconCircleLabelList"/>
    <dgm:cxn modelId="{F52D6A93-5FBA-4B63-8A4A-4B67A5292E71}" type="presParOf" srcId="{CF4DF46E-A39F-432E-B14B-AA6750A4A876}" destId="{0CD07556-C57F-4B8C-94BE-40E356907EF9}" srcOrd="2" destOrd="0" presId="urn:microsoft.com/office/officeart/2018/5/layout/IconCircleLabelList"/>
    <dgm:cxn modelId="{643C3CF5-80C9-40F9-9C29-21E547AF6C8F}" type="presParOf" srcId="{CF4DF46E-A39F-432E-B14B-AA6750A4A876}" destId="{4E88EC51-B7E9-40F4-A091-BC61D535E29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7493C0-9DC0-4D13-AA33-5B7C3B5E6739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4504D8D-461F-47A8-967E-40C24FDE09F4}">
      <dgm:prSet/>
      <dgm:spPr/>
      <dgm:t>
        <a:bodyPr/>
        <a:lstStyle/>
        <a:p>
          <a:pPr rtl="0"/>
          <a:r>
            <a:rPr lang="en-US">
              <a:latin typeface="+mj-lt"/>
            </a:rPr>
            <a:t>One </a:t>
          </a:r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feature class for each year </a:t>
          </a:r>
          <a:r>
            <a:rPr lang="en-US">
              <a:latin typeface="+mj-lt"/>
            </a:rPr>
            <a:t>from the property appraiser (parcel boundaries, sales, sq. ft., valuation, taxes, home ownership, etc.)</a:t>
          </a:r>
        </a:p>
      </dgm:t>
    </dgm:pt>
    <dgm:pt modelId="{C09AEEB5-FE10-4170-BEA5-EAAC7CFF302A}" type="parTrans" cxnId="{E9CC6FF2-FEB6-4727-8F31-A9E615FB97F9}">
      <dgm:prSet/>
      <dgm:spPr/>
      <dgm:t>
        <a:bodyPr/>
        <a:lstStyle/>
        <a:p>
          <a:endParaRPr lang="en-US"/>
        </a:p>
      </dgm:t>
    </dgm:pt>
    <dgm:pt modelId="{860A55D7-795A-4A19-9A75-EFE7EAAC8378}" type="sibTrans" cxnId="{E9CC6FF2-FEB6-4727-8F31-A9E615FB97F9}">
      <dgm:prSet/>
      <dgm:spPr/>
      <dgm:t>
        <a:bodyPr/>
        <a:lstStyle/>
        <a:p>
          <a:endParaRPr lang="en-US"/>
        </a:p>
      </dgm:t>
    </dgm:pt>
    <dgm:pt modelId="{2389D192-6CC6-4EAC-A022-A3A0128ACF16}">
      <dgm:prSet/>
      <dgm:spPr/>
      <dgm:t>
        <a:bodyPr/>
        <a:lstStyle/>
        <a:p>
          <a:pPr rtl="0"/>
          <a:r>
            <a:rPr lang="en-US">
              <a:latin typeface="+mj-lt"/>
            </a:rPr>
            <a:t>Since 2009, the Planning Department </a:t>
          </a:r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updates the residential unit count</a:t>
          </a:r>
          <a:r>
            <a:rPr lang="en-US">
              <a:latin typeface="+mj-lt"/>
            </a:rPr>
            <a:t> for each parcel based on building &amp; demo permits </a:t>
          </a:r>
        </a:p>
      </dgm:t>
    </dgm:pt>
    <dgm:pt modelId="{0BB8C9CC-ED8B-4412-8A46-1739E7741547}" type="parTrans" cxnId="{4D46E123-505F-4519-83AF-3A5D457EE5A3}">
      <dgm:prSet/>
      <dgm:spPr/>
      <dgm:t>
        <a:bodyPr/>
        <a:lstStyle/>
        <a:p>
          <a:endParaRPr lang="en-US"/>
        </a:p>
      </dgm:t>
    </dgm:pt>
    <dgm:pt modelId="{2C94B61E-05B5-4493-A740-9E8722BB2114}" type="sibTrans" cxnId="{4D46E123-505F-4519-83AF-3A5D457EE5A3}">
      <dgm:prSet/>
      <dgm:spPr/>
      <dgm:t>
        <a:bodyPr/>
        <a:lstStyle/>
        <a:p>
          <a:endParaRPr lang="en-US"/>
        </a:p>
      </dgm:t>
    </dgm:pt>
    <dgm:pt modelId="{27D7AB3F-10F2-45AB-AFF8-1BD45C5153A4}" type="pres">
      <dgm:prSet presAssocID="{1C7493C0-9DC0-4D13-AA33-5B7C3B5E6739}" presName="Name0" presStyleCnt="0">
        <dgm:presLayoutVars>
          <dgm:dir/>
          <dgm:animLvl val="lvl"/>
          <dgm:resizeHandles val="exact"/>
        </dgm:presLayoutVars>
      </dgm:prSet>
      <dgm:spPr/>
    </dgm:pt>
    <dgm:pt modelId="{D7721BCC-18F6-48E5-AAE4-A5CDD409A413}" type="pres">
      <dgm:prSet presAssocID="{2389D192-6CC6-4EAC-A022-A3A0128ACF16}" presName="boxAndChildren" presStyleCnt="0"/>
      <dgm:spPr/>
    </dgm:pt>
    <dgm:pt modelId="{8A4B4520-05AA-4790-AFEE-AD17F2D653D1}" type="pres">
      <dgm:prSet presAssocID="{2389D192-6CC6-4EAC-A022-A3A0128ACF16}" presName="parentTextBox" presStyleLbl="node1" presStyleIdx="0" presStyleCnt="2"/>
      <dgm:spPr/>
    </dgm:pt>
    <dgm:pt modelId="{4415949B-C7C3-4837-997F-B59B33F60D16}" type="pres">
      <dgm:prSet presAssocID="{860A55D7-795A-4A19-9A75-EFE7EAAC8378}" presName="sp" presStyleCnt="0"/>
      <dgm:spPr/>
    </dgm:pt>
    <dgm:pt modelId="{6E279613-F2F7-491B-A245-AFFCEB1BD686}" type="pres">
      <dgm:prSet presAssocID="{24504D8D-461F-47A8-967E-40C24FDE09F4}" presName="arrowAndChildren" presStyleCnt="0"/>
      <dgm:spPr/>
    </dgm:pt>
    <dgm:pt modelId="{D0D54891-C876-48F6-AD5B-573E18B8E738}" type="pres">
      <dgm:prSet presAssocID="{24504D8D-461F-47A8-967E-40C24FDE09F4}" presName="parentTextArrow" presStyleLbl="node1" presStyleIdx="1" presStyleCnt="2"/>
      <dgm:spPr/>
    </dgm:pt>
  </dgm:ptLst>
  <dgm:cxnLst>
    <dgm:cxn modelId="{BC66BF12-F175-4FB8-8A0E-2BF64A479A7A}" type="presOf" srcId="{24504D8D-461F-47A8-967E-40C24FDE09F4}" destId="{D0D54891-C876-48F6-AD5B-573E18B8E738}" srcOrd="0" destOrd="0" presId="urn:microsoft.com/office/officeart/2005/8/layout/process4"/>
    <dgm:cxn modelId="{4D46E123-505F-4519-83AF-3A5D457EE5A3}" srcId="{1C7493C0-9DC0-4D13-AA33-5B7C3B5E6739}" destId="{2389D192-6CC6-4EAC-A022-A3A0128ACF16}" srcOrd="1" destOrd="0" parTransId="{0BB8C9CC-ED8B-4412-8A46-1739E7741547}" sibTransId="{2C94B61E-05B5-4493-A740-9E8722BB2114}"/>
    <dgm:cxn modelId="{99709AD3-C110-4036-AE16-FEFEAEDF086C}" type="presOf" srcId="{1C7493C0-9DC0-4D13-AA33-5B7C3B5E6739}" destId="{27D7AB3F-10F2-45AB-AFF8-1BD45C5153A4}" srcOrd="0" destOrd="0" presId="urn:microsoft.com/office/officeart/2005/8/layout/process4"/>
    <dgm:cxn modelId="{D0E4DCD9-5837-4C3F-90CB-8C943F14C6FB}" type="presOf" srcId="{2389D192-6CC6-4EAC-A022-A3A0128ACF16}" destId="{8A4B4520-05AA-4790-AFEE-AD17F2D653D1}" srcOrd="0" destOrd="0" presId="urn:microsoft.com/office/officeart/2005/8/layout/process4"/>
    <dgm:cxn modelId="{E9CC6FF2-FEB6-4727-8F31-A9E615FB97F9}" srcId="{1C7493C0-9DC0-4D13-AA33-5B7C3B5E6739}" destId="{24504D8D-461F-47A8-967E-40C24FDE09F4}" srcOrd="0" destOrd="0" parTransId="{C09AEEB5-FE10-4170-BEA5-EAAC7CFF302A}" sibTransId="{860A55D7-795A-4A19-9A75-EFE7EAAC8378}"/>
    <dgm:cxn modelId="{F365C9FD-B92A-4677-A41E-E69217BBCA37}" type="presParOf" srcId="{27D7AB3F-10F2-45AB-AFF8-1BD45C5153A4}" destId="{D7721BCC-18F6-48E5-AAE4-A5CDD409A413}" srcOrd="0" destOrd="0" presId="urn:microsoft.com/office/officeart/2005/8/layout/process4"/>
    <dgm:cxn modelId="{F52D930D-DDFA-4891-918D-1D9093E9B50F}" type="presParOf" srcId="{D7721BCC-18F6-48E5-AAE4-A5CDD409A413}" destId="{8A4B4520-05AA-4790-AFEE-AD17F2D653D1}" srcOrd="0" destOrd="0" presId="urn:microsoft.com/office/officeart/2005/8/layout/process4"/>
    <dgm:cxn modelId="{4F240BCA-851B-4D16-964D-C518DEC235A9}" type="presParOf" srcId="{27D7AB3F-10F2-45AB-AFF8-1BD45C5153A4}" destId="{4415949B-C7C3-4837-997F-B59B33F60D16}" srcOrd="1" destOrd="0" presId="urn:microsoft.com/office/officeart/2005/8/layout/process4"/>
    <dgm:cxn modelId="{11BED03C-FD07-409A-A347-2E4CDC2428EF}" type="presParOf" srcId="{27D7AB3F-10F2-45AB-AFF8-1BD45C5153A4}" destId="{6E279613-F2F7-491B-A245-AFFCEB1BD686}" srcOrd="2" destOrd="0" presId="urn:microsoft.com/office/officeart/2005/8/layout/process4"/>
    <dgm:cxn modelId="{8AC38F35-7A37-4331-82B3-D53F71314976}" type="presParOf" srcId="{6E279613-F2F7-491B-A245-AFFCEB1BD686}" destId="{D0D54891-C876-48F6-AD5B-573E18B8E73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ABCA32-7EEB-420B-AE7A-9A0B6AE65A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CB1349B-89A9-47F0-AB08-FDAC50027C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j-lt"/>
            </a:rPr>
            <a:t>Simplify exploration</a:t>
          </a:r>
          <a:r>
            <a:rPr lang="en-US" b="0">
              <a:latin typeface="+mj-lt"/>
            </a:rPr>
            <a:t> of multiple</a:t>
          </a:r>
          <a:r>
            <a:rPr lang="en-US">
              <a:latin typeface="+mj-lt"/>
            </a:rPr>
            <a:t> layers &amp; multiple fields</a:t>
          </a:r>
        </a:p>
      </dgm:t>
    </dgm:pt>
    <dgm:pt modelId="{7C9E3CEA-1ADD-4714-ACD8-362DD170B4E9}" type="parTrans" cxnId="{CEABE9DD-E1E8-4931-8C2F-D92A1A55401C}">
      <dgm:prSet/>
      <dgm:spPr/>
      <dgm:t>
        <a:bodyPr/>
        <a:lstStyle/>
        <a:p>
          <a:endParaRPr lang="en-US"/>
        </a:p>
      </dgm:t>
    </dgm:pt>
    <dgm:pt modelId="{4F506E45-3351-40A6-9EEF-59D0B74D4946}" type="sibTrans" cxnId="{CEABE9DD-E1E8-4931-8C2F-D92A1A55401C}">
      <dgm:prSet/>
      <dgm:spPr/>
      <dgm:t>
        <a:bodyPr/>
        <a:lstStyle/>
        <a:p>
          <a:endParaRPr lang="en-US"/>
        </a:p>
      </dgm:t>
    </dgm:pt>
    <dgm:pt modelId="{1F702CA1-B1F9-4B3D-935B-36279597BE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Geared for elected officials</a:t>
          </a:r>
          <a:r>
            <a:rPr lang="en-US"/>
            <a:t>, </a:t>
          </a:r>
          <a:r>
            <a:rPr lang="en-US">
              <a:latin typeface="Calibri Light" panose="020F0302020204030204"/>
            </a:rPr>
            <a:t>citizens &amp; city administrators</a:t>
          </a:r>
          <a:endParaRPr lang="en-US"/>
        </a:p>
      </dgm:t>
    </dgm:pt>
    <dgm:pt modelId="{7ED750E7-5EEA-4B89-AE37-73AFA12E7663}" type="parTrans" cxnId="{12C1A4CF-7714-491C-B202-A6786E3BCA8B}">
      <dgm:prSet/>
      <dgm:spPr/>
      <dgm:t>
        <a:bodyPr/>
        <a:lstStyle/>
        <a:p>
          <a:endParaRPr lang="en-US"/>
        </a:p>
      </dgm:t>
    </dgm:pt>
    <dgm:pt modelId="{30F2036F-BE5B-4AE7-929A-32734CDB4873}" type="sibTrans" cxnId="{12C1A4CF-7714-491C-B202-A6786E3BCA8B}">
      <dgm:prSet/>
      <dgm:spPr/>
      <dgm:t>
        <a:bodyPr/>
        <a:lstStyle/>
        <a:p>
          <a:endParaRPr lang="en-US"/>
        </a:p>
      </dgm:t>
    </dgm:pt>
    <dgm:pt modelId="{C8F79AD8-8ADF-4688-AC3B-01638E8A8D98}" type="pres">
      <dgm:prSet presAssocID="{E1ABCA32-7EEB-420B-AE7A-9A0B6AE65ABC}" presName="root" presStyleCnt="0">
        <dgm:presLayoutVars>
          <dgm:dir/>
          <dgm:resizeHandles val="exact"/>
        </dgm:presLayoutVars>
      </dgm:prSet>
      <dgm:spPr/>
    </dgm:pt>
    <dgm:pt modelId="{5670247E-CD3D-4A2D-A3AC-D9C7F66616B6}" type="pres">
      <dgm:prSet presAssocID="{DCB1349B-89A9-47F0-AB08-FDAC50027C7B}" presName="compNode" presStyleCnt="0"/>
      <dgm:spPr/>
    </dgm:pt>
    <dgm:pt modelId="{7E2E4AC4-73C3-4C4B-84FB-06EBC675ED7C}" type="pres">
      <dgm:prSet presAssocID="{DCB1349B-89A9-47F0-AB08-FDAC50027C7B}" presName="bgRect" presStyleLbl="bgShp" presStyleIdx="0" presStyleCnt="2" custLinFactNeighborX="128"/>
      <dgm:spPr/>
    </dgm:pt>
    <dgm:pt modelId="{6616D8F2-5C1B-44DB-B584-1D3FF73E1422}" type="pres">
      <dgm:prSet presAssocID="{DCB1349B-89A9-47F0-AB08-FDAC50027C7B}" presName="iconRect" presStyleLbl="node1" presStyleIdx="0" presStyleCnt="2" custLinFactNeighborY="-1235"/>
      <dgm:spPr>
        <a:blipFill>
          <a:blip xmlns:r="http://schemas.openxmlformats.org/officeDocument/2006/relationships"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865C4EE7-17B3-4BA8-92F8-348BDD953C9F}" type="pres">
      <dgm:prSet presAssocID="{DCB1349B-89A9-47F0-AB08-FDAC50027C7B}" presName="spaceRect" presStyleCnt="0"/>
      <dgm:spPr/>
    </dgm:pt>
    <dgm:pt modelId="{4A2FD315-F508-40F9-8A3A-6F4443039595}" type="pres">
      <dgm:prSet presAssocID="{DCB1349B-89A9-47F0-AB08-FDAC50027C7B}" presName="parTx" presStyleLbl="revTx" presStyleIdx="0" presStyleCnt="2">
        <dgm:presLayoutVars>
          <dgm:chMax val="0"/>
          <dgm:chPref val="0"/>
        </dgm:presLayoutVars>
      </dgm:prSet>
      <dgm:spPr/>
    </dgm:pt>
    <dgm:pt modelId="{D34C93A4-B5F1-444D-9EC4-A53F8B2AD5D1}" type="pres">
      <dgm:prSet presAssocID="{4F506E45-3351-40A6-9EEF-59D0B74D4946}" presName="sibTrans" presStyleCnt="0"/>
      <dgm:spPr/>
    </dgm:pt>
    <dgm:pt modelId="{D7B8826E-FEA1-4BC5-9421-4F32B0D99451}" type="pres">
      <dgm:prSet presAssocID="{1F702CA1-B1F9-4B3D-935B-36279597BE0B}" presName="compNode" presStyleCnt="0"/>
      <dgm:spPr/>
    </dgm:pt>
    <dgm:pt modelId="{37B3E196-DD2A-463B-81D1-3A4346EB2994}" type="pres">
      <dgm:prSet presAssocID="{1F702CA1-B1F9-4B3D-935B-36279597BE0B}" presName="bgRect" presStyleLbl="bgShp" presStyleIdx="1" presStyleCnt="2"/>
      <dgm:spPr/>
    </dgm:pt>
    <dgm:pt modelId="{DC1103A9-6465-4954-A3E7-5F197B516E2E}" type="pres">
      <dgm:prSet presAssocID="{1F702CA1-B1F9-4B3D-935B-36279597BE0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777C26FC-F9EE-405D-82AC-BB30B286EAA2}" type="pres">
      <dgm:prSet presAssocID="{1F702CA1-B1F9-4B3D-935B-36279597BE0B}" presName="spaceRect" presStyleCnt="0"/>
      <dgm:spPr/>
    </dgm:pt>
    <dgm:pt modelId="{C209FCDF-0057-4BD9-A0E9-596DDF155E9F}" type="pres">
      <dgm:prSet presAssocID="{1F702CA1-B1F9-4B3D-935B-36279597BE0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E17F122-A2D7-4B79-8A4A-8C5EFB18CD8F}" type="presOf" srcId="{1F702CA1-B1F9-4B3D-935B-36279597BE0B}" destId="{C209FCDF-0057-4BD9-A0E9-596DDF155E9F}" srcOrd="0" destOrd="0" presId="urn:microsoft.com/office/officeart/2018/2/layout/IconVerticalSolidList"/>
    <dgm:cxn modelId="{B3F87B9B-2D3A-4FE4-90A7-F3D99F53F9F3}" type="presOf" srcId="{DCB1349B-89A9-47F0-AB08-FDAC50027C7B}" destId="{4A2FD315-F508-40F9-8A3A-6F4443039595}" srcOrd="0" destOrd="0" presId="urn:microsoft.com/office/officeart/2018/2/layout/IconVerticalSolidList"/>
    <dgm:cxn modelId="{12C1A4CF-7714-491C-B202-A6786E3BCA8B}" srcId="{E1ABCA32-7EEB-420B-AE7A-9A0B6AE65ABC}" destId="{1F702CA1-B1F9-4B3D-935B-36279597BE0B}" srcOrd="1" destOrd="0" parTransId="{7ED750E7-5EEA-4B89-AE37-73AFA12E7663}" sibTransId="{30F2036F-BE5B-4AE7-929A-32734CDB4873}"/>
    <dgm:cxn modelId="{CEABE9DD-E1E8-4931-8C2F-D92A1A55401C}" srcId="{E1ABCA32-7EEB-420B-AE7A-9A0B6AE65ABC}" destId="{DCB1349B-89A9-47F0-AB08-FDAC50027C7B}" srcOrd="0" destOrd="0" parTransId="{7C9E3CEA-1ADD-4714-ACD8-362DD170B4E9}" sibTransId="{4F506E45-3351-40A6-9EEF-59D0B74D4946}"/>
    <dgm:cxn modelId="{E50922FA-3916-4FAF-86E8-E36453121EDD}" type="presOf" srcId="{E1ABCA32-7EEB-420B-AE7A-9A0B6AE65ABC}" destId="{C8F79AD8-8ADF-4688-AC3B-01638E8A8D98}" srcOrd="0" destOrd="0" presId="urn:microsoft.com/office/officeart/2018/2/layout/IconVerticalSolidList"/>
    <dgm:cxn modelId="{8B6D0391-084D-47D0-AAE2-954D26AFA1F3}" type="presParOf" srcId="{C8F79AD8-8ADF-4688-AC3B-01638E8A8D98}" destId="{5670247E-CD3D-4A2D-A3AC-D9C7F66616B6}" srcOrd="0" destOrd="0" presId="urn:microsoft.com/office/officeart/2018/2/layout/IconVerticalSolidList"/>
    <dgm:cxn modelId="{D2AB91CC-BE98-4356-A10E-DF9E096BFD07}" type="presParOf" srcId="{5670247E-CD3D-4A2D-A3AC-D9C7F66616B6}" destId="{7E2E4AC4-73C3-4C4B-84FB-06EBC675ED7C}" srcOrd="0" destOrd="0" presId="urn:microsoft.com/office/officeart/2018/2/layout/IconVerticalSolidList"/>
    <dgm:cxn modelId="{6AD23106-81B3-441F-B3BC-D94CCB71565D}" type="presParOf" srcId="{5670247E-CD3D-4A2D-A3AC-D9C7F66616B6}" destId="{6616D8F2-5C1B-44DB-B584-1D3FF73E1422}" srcOrd="1" destOrd="0" presId="urn:microsoft.com/office/officeart/2018/2/layout/IconVerticalSolidList"/>
    <dgm:cxn modelId="{BD815163-CF42-4E8D-AD84-93FC33D5CFF4}" type="presParOf" srcId="{5670247E-CD3D-4A2D-A3AC-D9C7F66616B6}" destId="{865C4EE7-17B3-4BA8-92F8-348BDD953C9F}" srcOrd="2" destOrd="0" presId="urn:microsoft.com/office/officeart/2018/2/layout/IconVerticalSolidList"/>
    <dgm:cxn modelId="{7496C423-1CFA-4225-9C4A-8942D16CE162}" type="presParOf" srcId="{5670247E-CD3D-4A2D-A3AC-D9C7F66616B6}" destId="{4A2FD315-F508-40F9-8A3A-6F4443039595}" srcOrd="3" destOrd="0" presId="urn:microsoft.com/office/officeart/2018/2/layout/IconVerticalSolidList"/>
    <dgm:cxn modelId="{903E456D-FDD4-4346-9630-5A84ABF2748D}" type="presParOf" srcId="{C8F79AD8-8ADF-4688-AC3B-01638E8A8D98}" destId="{D34C93A4-B5F1-444D-9EC4-A53F8B2AD5D1}" srcOrd="1" destOrd="0" presId="urn:microsoft.com/office/officeart/2018/2/layout/IconVerticalSolidList"/>
    <dgm:cxn modelId="{AC33633C-0847-499D-ABFF-804A292EFBFB}" type="presParOf" srcId="{C8F79AD8-8ADF-4688-AC3B-01638E8A8D98}" destId="{D7B8826E-FEA1-4BC5-9421-4F32B0D99451}" srcOrd="2" destOrd="0" presId="urn:microsoft.com/office/officeart/2018/2/layout/IconVerticalSolidList"/>
    <dgm:cxn modelId="{815C882E-87BB-4485-987F-C9A04C39A113}" type="presParOf" srcId="{D7B8826E-FEA1-4BC5-9421-4F32B0D99451}" destId="{37B3E196-DD2A-463B-81D1-3A4346EB2994}" srcOrd="0" destOrd="0" presId="urn:microsoft.com/office/officeart/2018/2/layout/IconVerticalSolidList"/>
    <dgm:cxn modelId="{CFAE9A9E-A3FA-4D1E-9415-E9FFDAE680FB}" type="presParOf" srcId="{D7B8826E-FEA1-4BC5-9421-4F32B0D99451}" destId="{DC1103A9-6465-4954-A3E7-5F197B516E2E}" srcOrd="1" destOrd="0" presId="urn:microsoft.com/office/officeart/2018/2/layout/IconVerticalSolidList"/>
    <dgm:cxn modelId="{0DBA8C49-1431-4F2D-B1A8-ABB8A45A1EF4}" type="presParOf" srcId="{D7B8826E-FEA1-4BC5-9421-4F32B0D99451}" destId="{777C26FC-F9EE-405D-82AC-BB30B286EAA2}" srcOrd="2" destOrd="0" presId="urn:microsoft.com/office/officeart/2018/2/layout/IconVerticalSolidList"/>
    <dgm:cxn modelId="{D5DBBFDE-1C5A-46E4-ACFB-E156F3288A03}" type="presParOf" srcId="{D7B8826E-FEA1-4BC5-9421-4F32B0D99451}" destId="{C209FCDF-0057-4BD9-A0E9-596DDF155E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B40AB6-16C1-479E-9508-F5758F08F1D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594BA7C-EFA1-4808-B5E1-0EF175554897}">
      <dgm:prSet/>
      <dgm:spPr/>
      <dgm:t>
        <a:bodyPr/>
        <a:lstStyle/>
        <a:p>
          <a:r>
            <a:rPr lang="en-US" dirty="0" err="1"/>
            <a:t>ArcPy</a:t>
          </a:r>
          <a:r>
            <a:rPr lang="en-US" dirty="0"/>
            <a:t> (</a:t>
          </a:r>
          <a:r>
            <a:rPr lang="en-US" dirty="0" err="1"/>
            <a:t>SummarizeWithin</a:t>
          </a:r>
          <a:r>
            <a:rPr lang="en-US" dirty="0"/>
            <a:t>), Pandas, ArcGIS Python API (Spatially Enabled </a:t>
          </a:r>
          <a:r>
            <a:rPr lang="en-US" dirty="0" err="1"/>
            <a:t>Dataframes</a:t>
          </a:r>
          <a:r>
            <a:rPr lang="en-US" dirty="0"/>
            <a:t>)</a:t>
          </a:r>
        </a:p>
      </dgm:t>
    </dgm:pt>
    <dgm:pt modelId="{042DC04E-BE84-4C52-9070-8485797046BD}" type="parTrans" cxnId="{C5C32899-5DB9-4CF0-9EC3-029763920E52}">
      <dgm:prSet/>
      <dgm:spPr/>
      <dgm:t>
        <a:bodyPr/>
        <a:lstStyle/>
        <a:p>
          <a:endParaRPr lang="en-US"/>
        </a:p>
      </dgm:t>
    </dgm:pt>
    <dgm:pt modelId="{6F92F64B-D667-49A2-A182-53A64F00AF90}" type="sibTrans" cxnId="{C5C32899-5DB9-4CF0-9EC3-029763920E52}">
      <dgm:prSet/>
      <dgm:spPr/>
      <dgm:t>
        <a:bodyPr/>
        <a:lstStyle/>
        <a:p>
          <a:endParaRPr lang="en-US"/>
        </a:p>
      </dgm:t>
    </dgm:pt>
    <dgm:pt modelId="{4B96E7D1-8485-4D7F-8DA0-DC5B5C7B8156}">
      <dgm:prSet/>
      <dgm:spPr/>
      <dgm:t>
        <a:bodyPr/>
        <a:lstStyle/>
        <a:p>
          <a:r>
            <a:rPr lang="en-US" dirty="0"/>
            <a:t>Iterative – mapped out the JavaScript as I was writing the Python</a:t>
          </a:r>
        </a:p>
      </dgm:t>
    </dgm:pt>
    <dgm:pt modelId="{AEE867C4-1D99-4F14-AD47-9ED8468E94C8}" type="parTrans" cxnId="{F47AF800-E8BD-41EC-940E-77785AC0BB8D}">
      <dgm:prSet/>
      <dgm:spPr/>
      <dgm:t>
        <a:bodyPr/>
        <a:lstStyle/>
        <a:p>
          <a:endParaRPr lang="en-US"/>
        </a:p>
      </dgm:t>
    </dgm:pt>
    <dgm:pt modelId="{197DDB66-48DE-452F-9DA7-00FA4C8A768F}" type="sibTrans" cxnId="{F47AF800-E8BD-41EC-940E-77785AC0BB8D}">
      <dgm:prSet/>
      <dgm:spPr/>
      <dgm:t>
        <a:bodyPr/>
        <a:lstStyle/>
        <a:p>
          <a:endParaRPr lang="en-US"/>
        </a:p>
      </dgm:t>
    </dgm:pt>
    <dgm:pt modelId="{DD906684-BF09-45C1-A55B-62BCFED1116F}">
      <dgm:prSet/>
      <dgm:spPr/>
      <dgm:t>
        <a:bodyPr/>
        <a:lstStyle/>
        <a:p>
          <a:r>
            <a:rPr lang="en-US" dirty="0"/>
            <a:t>Coordinate layer &amp; field names with HTML &amp; JavaScript to simplify coding and maintenance</a:t>
          </a:r>
        </a:p>
      </dgm:t>
    </dgm:pt>
    <dgm:pt modelId="{0C157C98-6E7A-427E-A896-81BF330B71D9}" type="parTrans" cxnId="{E70F3815-9E64-445D-9B98-6641EE124E00}">
      <dgm:prSet/>
      <dgm:spPr/>
      <dgm:t>
        <a:bodyPr/>
        <a:lstStyle/>
        <a:p>
          <a:endParaRPr lang="en-US"/>
        </a:p>
      </dgm:t>
    </dgm:pt>
    <dgm:pt modelId="{491A107F-3B81-4E75-9F3D-CDCB88A1589F}" type="sibTrans" cxnId="{E70F3815-9E64-445D-9B98-6641EE124E00}">
      <dgm:prSet/>
      <dgm:spPr/>
      <dgm:t>
        <a:bodyPr/>
        <a:lstStyle/>
        <a:p>
          <a:endParaRPr lang="en-US"/>
        </a:p>
      </dgm:t>
    </dgm:pt>
    <dgm:pt modelId="{487BA6D7-5AB5-45F0-9572-F27369CC17B3}" type="pres">
      <dgm:prSet presAssocID="{ACB40AB6-16C1-479E-9508-F5758F08F1D9}" presName="linear" presStyleCnt="0">
        <dgm:presLayoutVars>
          <dgm:animLvl val="lvl"/>
          <dgm:resizeHandles val="exact"/>
        </dgm:presLayoutVars>
      </dgm:prSet>
      <dgm:spPr/>
    </dgm:pt>
    <dgm:pt modelId="{8295272B-3C2E-4DF8-8399-B8F2B9D188FD}" type="pres">
      <dgm:prSet presAssocID="{E594BA7C-EFA1-4808-B5E1-0EF17555489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B3FB4B3-6EFA-441B-A2D2-2F86B185833A}" type="pres">
      <dgm:prSet presAssocID="{6F92F64B-D667-49A2-A182-53A64F00AF90}" presName="spacer" presStyleCnt="0"/>
      <dgm:spPr/>
    </dgm:pt>
    <dgm:pt modelId="{E79D375F-F9A8-4C83-9544-C520DAC47B44}" type="pres">
      <dgm:prSet presAssocID="{4B96E7D1-8485-4D7F-8DA0-DC5B5C7B815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E10C44B-41DA-446C-B1F4-53AA7DC5DA25}" type="pres">
      <dgm:prSet presAssocID="{197DDB66-48DE-452F-9DA7-00FA4C8A768F}" presName="spacer" presStyleCnt="0"/>
      <dgm:spPr/>
    </dgm:pt>
    <dgm:pt modelId="{8B622076-F449-4BC7-AF23-6114072B7A6C}" type="pres">
      <dgm:prSet presAssocID="{DD906684-BF09-45C1-A55B-62BCFED1116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47AF800-E8BD-41EC-940E-77785AC0BB8D}" srcId="{ACB40AB6-16C1-479E-9508-F5758F08F1D9}" destId="{4B96E7D1-8485-4D7F-8DA0-DC5B5C7B8156}" srcOrd="1" destOrd="0" parTransId="{AEE867C4-1D99-4F14-AD47-9ED8468E94C8}" sibTransId="{197DDB66-48DE-452F-9DA7-00FA4C8A768F}"/>
    <dgm:cxn modelId="{E70F3815-9E64-445D-9B98-6641EE124E00}" srcId="{ACB40AB6-16C1-479E-9508-F5758F08F1D9}" destId="{DD906684-BF09-45C1-A55B-62BCFED1116F}" srcOrd="2" destOrd="0" parTransId="{0C157C98-6E7A-427E-A896-81BF330B71D9}" sibTransId="{491A107F-3B81-4E75-9F3D-CDCB88A1589F}"/>
    <dgm:cxn modelId="{2427A535-C453-49E9-BAD9-31E4B40B8661}" type="presOf" srcId="{4B96E7D1-8485-4D7F-8DA0-DC5B5C7B8156}" destId="{E79D375F-F9A8-4C83-9544-C520DAC47B44}" srcOrd="0" destOrd="0" presId="urn:microsoft.com/office/officeart/2005/8/layout/vList2"/>
    <dgm:cxn modelId="{C01C2352-C35B-47B4-AFCE-42CF5B57D7EC}" type="presOf" srcId="{E594BA7C-EFA1-4808-B5E1-0EF175554897}" destId="{8295272B-3C2E-4DF8-8399-B8F2B9D188FD}" srcOrd="0" destOrd="0" presId="urn:microsoft.com/office/officeart/2005/8/layout/vList2"/>
    <dgm:cxn modelId="{1AEFAA90-CE56-433D-ACEB-55452EC24525}" type="presOf" srcId="{DD906684-BF09-45C1-A55B-62BCFED1116F}" destId="{8B622076-F449-4BC7-AF23-6114072B7A6C}" srcOrd="0" destOrd="0" presId="urn:microsoft.com/office/officeart/2005/8/layout/vList2"/>
    <dgm:cxn modelId="{C5C32899-5DB9-4CF0-9EC3-029763920E52}" srcId="{ACB40AB6-16C1-479E-9508-F5758F08F1D9}" destId="{E594BA7C-EFA1-4808-B5E1-0EF175554897}" srcOrd="0" destOrd="0" parTransId="{042DC04E-BE84-4C52-9070-8485797046BD}" sibTransId="{6F92F64B-D667-49A2-A182-53A64F00AF90}"/>
    <dgm:cxn modelId="{526DBAB6-411B-461F-A054-B7D663765147}" type="presOf" srcId="{ACB40AB6-16C1-479E-9508-F5758F08F1D9}" destId="{487BA6D7-5AB5-45F0-9572-F27369CC17B3}" srcOrd="0" destOrd="0" presId="urn:microsoft.com/office/officeart/2005/8/layout/vList2"/>
    <dgm:cxn modelId="{680DFDCA-FC7D-4A67-A9E0-EE1C0704B1B6}" type="presParOf" srcId="{487BA6D7-5AB5-45F0-9572-F27369CC17B3}" destId="{8295272B-3C2E-4DF8-8399-B8F2B9D188FD}" srcOrd="0" destOrd="0" presId="urn:microsoft.com/office/officeart/2005/8/layout/vList2"/>
    <dgm:cxn modelId="{F9A41FD4-BABE-4612-9D92-B2DBD9D68583}" type="presParOf" srcId="{487BA6D7-5AB5-45F0-9572-F27369CC17B3}" destId="{AB3FB4B3-6EFA-441B-A2D2-2F86B185833A}" srcOrd="1" destOrd="0" presId="urn:microsoft.com/office/officeart/2005/8/layout/vList2"/>
    <dgm:cxn modelId="{FFB3888D-3069-4123-B594-BB44902E24B5}" type="presParOf" srcId="{487BA6D7-5AB5-45F0-9572-F27369CC17B3}" destId="{E79D375F-F9A8-4C83-9544-C520DAC47B44}" srcOrd="2" destOrd="0" presId="urn:microsoft.com/office/officeart/2005/8/layout/vList2"/>
    <dgm:cxn modelId="{DA5F9542-24B9-4547-A01E-57D7AAAC7856}" type="presParOf" srcId="{487BA6D7-5AB5-45F0-9572-F27369CC17B3}" destId="{BE10C44B-41DA-446C-B1F4-53AA7DC5DA25}" srcOrd="3" destOrd="0" presId="urn:microsoft.com/office/officeart/2005/8/layout/vList2"/>
    <dgm:cxn modelId="{AB253163-5CED-4C34-B7CB-CD91B5211A95}" type="presParOf" srcId="{487BA6D7-5AB5-45F0-9572-F27369CC17B3}" destId="{8B622076-F449-4BC7-AF23-6114072B7A6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078E86-2619-4735-B060-631BEDA8FAF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3BA3A0-4D9C-43A7-94D4-5F42075EEE7D}">
      <dgm:prSet/>
      <dgm:spPr/>
      <dgm:t>
        <a:bodyPr/>
        <a:lstStyle/>
        <a:p>
          <a:pPr algn="ctr"/>
          <a:r>
            <a:rPr lang="en-US" dirty="0"/>
            <a:t>ArcGIS Maps SDK 4.27 / JavaScript</a:t>
          </a:r>
        </a:p>
      </dgm:t>
    </dgm:pt>
    <dgm:pt modelId="{4EC30879-D25C-4221-AF95-3D04D3163E57}" type="parTrans" cxnId="{AA6834AE-AF1C-4EEA-B5CC-0E794FCF78D7}">
      <dgm:prSet/>
      <dgm:spPr/>
      <dgm:t>
        <a:bodyPr/>
        <a:lstStyle/>
        <a:p>
          <a:endParaRPr lang="en-US"/>
        </a:p>
      </dgm:t>
    </dgm:pt>
    <dgm:pt modelId="{5F475A22-892C-455E-8FF4-DA2BD3AB9BCD}" type="sibTrans" cxnId="{AA6834AE-AF1C-4EEA-B5CC-0E794FCF78D7}">
      <dgm:prSet/>
      <dgm:spPr/>
      <dgm:t>
        <a:bodyPr/>
        <a:lstStyle/>
        <a:p>
          <a:endParaRPr lang="en-US"/>
        </a:p>
      </dgm:t>
    </dgm:pt>
    <dgm:pt modelId="{B51A9D35-35A2-4D10-B43F-893DAAF97FB0}">
      <dgm:prSet/>
      <dgm:spPr/>
      <dgm:t>
        <a:bodyPr/>
        <a:lstStyle/>
        <a:p>
          <a:pPr algn="ctr"/>
          <a:r>
            <a:rPr lang="en-US" dirty="0" err="1"/>
            <a:t>Bulma</a:t>
          </a:r>
          <a:r>
            <a:rPr lang="en-US" dirty="0"/>
            <a:t> CSS Framework</a:t>
          </a:r>
        </a:p>
      </dgm:t>
    </dgm:pt>
    <dgm:pt modelId="{AC9BECA0-B2C0-48D7-9268-A094A3896AD0}" type="parTrans" cxnId="{4BFE5D3A-6F70-490E-80EA-5152BEC994F3}">
      <dgm:prSet/>
      <dgm:spPr/>
      <dgm:t>
        <a:bodyPr/>
        <a:lstStyle/>
        <a:p>
          <a:endParaRPr lang="en-US"/>
        </a:p>
      </dgm:t>
    </dgm:pt>
    <dgm:pt modelId="{75487892-7193-4DE1-B791-4DC764FECED3}" type="sibTrans" cxnId="{4BFE5D3A-6F70-490E-80EA-5152BEC994F3}">
      <dgm:prSet/>
      <dgm:spPr/>
      <dgm:t>
        <a:bodyPr/>
        <a:lstStyle/>
        <a:p>
          <a:endParaRPr lang="en-US"/>
        </a:p>
      </dgm:t>
    </dgm:pt>
    <dgm:pt modelId="{C2B54C79-BC99-42C6-AE18-C1388F6F2C84}" type="pres">
      <dgm:prSet presAssocID="{CF078E86-2619-4735-B060-631BEDA8FAFC}" presName="linear" presStyleCnt="0">
        <dgm:presLayoutVars>
          <dgm:animLvl val="lvl"/>
          <dgm:resizeHandles val="exact"/>
        </dgm:presLayoutVars>
      </dgm:prSet>
      <dgm:spPr/>
    </dgm:pt>
    <dgm:pt modelId="{B00431EC-E5DC-4C91-BE42-91308703B707}" type="pres">
      <dgm:prSet presAssocID="{093BA3A0-4D9C-43A7-94D4-5F42075EEE7D}" presName="parentText" presStyleLbl="node1" presStyleIdx="0" presStyleCnt="2" custLinFactY="-53378" custLinFactNeighborY="-100000">
        <dgm:presLayoutVars>
          <dgm:chMax val="0"/>
          <dgm:bulletEnabled val="1"/>
        </dgm:presLayoutVars>
      </dgm:prSet>
      <dgm:spPr/>
    </dgm:pt>
    <dgm:pt modelId="{0DCA98F3-510F-464E-9D12-80514221DA15}" type="pres">
      <dgm:prSet presAssocID="{5F475A22-892C-455E-8FF4-DA2BD3AB9BCD}" presName="spacer" presStyleCnt="0"/>
      <dgm:spPr/>
    </dgm:pt>
    <dgm:pt modelId="{9DB59E17-8798-4500-8961-67338DC1CE57}" type="pres">
      <dgm:prSet presAssocID="{B51A9D35-35A2-4D10-B43F-893DAAF97FB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EB45925-0469-4BF6-931A-72F22D2B81AC}" type="presOf" srcId="{B51A9D35-35A2-4D10-B43F-893DAAF97FB0}" destId="{9DB59E17-8798-4500-8961-67338DC1CE57}" srcOrd="0" destOrd="0" presId="urn:microsoft.com/office/officeart/2005/8/layout/vList2"/>
    <dgm:cxn modelId="{4BFE5D3A-6F70-490E-80EA-5152BEC994F3}" srcId="{CF078E86-2619-4735-B060-631BEDA8FAFC}" destId="{B51A9D35-35A2-4D10-B43F-893DAAF97FB0}" srcOrd="1" destOrd="0" parTransId="{AC9BECA0-B2C0-48D7-9268-A094A3896AD0}" sibTransId="{75487892-7193-4DE1-B791-4DC764FECED3}"/>
    <dgm:cxn modelId="{0CAC3F9A-C917-4263-8E87-928859EAB102}" type="presOf" srcId="{CF078E86-2619-4735-B060-631BEDA8FAFC}" destId="{C2B54C79-BC99-42C6-AE18-C1388F6F2C84}" srcOrd="0" destOrd="0" presId="urn:microsoft.com/office/officeart/2005/8/layout/vList2"/>
    <dgm:cxn modelId="{C0643DAD-FC07-4A88-975F-FD460E787618}" type="presOf" srcId="{093BA3A0-4D9C-43A7-94D4-5F42075EEE7D}" destId="{B00431EC-E5DC-4C91-BE42-91308703B707}" srcOrd="0" destOrd="0" presId="urn:microsoft.com/office/officeart/2005/8/layout/vList2"/>
    <dgm:cxn modelId="{AA6834AE-AF1C-4EEA-B5CC-0E794FCF78D7}" srcId="{CF078E86-2619-4735-B060-631BEDA8FAFC}" destId="{093BA3A0-4D9C-43A7-94D4-5F42075EEE7D}" srcOrd="0" destOrd="0" parTransId="{4EC30879-D25C-4221-AF95-3D04D3163E57}" sibTransId="{5F475A22-892C-455E-8FF4-DA2BD3AB9BCD}"/>
    <dgm:cxn modelId="{09FD670D-DF67-472C-A386-EA90F8DCC980}" type="presParOf" srcId="{C2B54C79-BC99-42C6-AE18-C1388F6F2C84}" destId="{B00431EC-E5DC-4C91-BE42-91308703B707}" srcOrd="0" destOrd="0" presId="urn:microsoft.com/office/officeart/2005/8/layout/vList2"/>
    <dgm:cxn modelId="{CDD0E851-3097-43D7-962B-D3252A03AF96}" type="presParOf" srcId="{C2B54C79-BC99-42C6-AE18-C1388F6F2C84}" destId="{0DCA98F3-510F-464E-9D12-80514221DA15}" srcOrd="1" destOrd="0" presId="urn:microsoft.com/office/officeart/2005/8/layout/vList2"/>
    <dgm:cxn modelId="{B6F3F110-128C-470A-A990-C3AFB7B030C2}" type="presParOf" srcId="{C2B54C79-BC99-42C6-AE18-C1388F6F2C84}" destId="{9DB59E17-8798-4500-8961-67338DC1CE5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8FB2D9-870A-4E59-B9E0-41C7171D15AE}">
      <dsp:nvSpPr>
        <dsp:cNvPr id="0" name=""/>
        <dsp:cNvSpPr/>
      </dsp:nvSpPr>
      <dsp:spPr>
        <a:xfrm>
          <a:off x="0" y="2344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B23E21-99D7-4B4D-B33F-C4F4F0749430}">
      <dsp:nvSpPr>
        <dsp:cNvPr id="0" name=""/>
        <dsp:cNvSpPr/>
      </dsp:nvSpPr>
      <dsp:spPr>
        <a:xfrm>
          <a:off x="359511" y="269750"/>
          <a:ext cx="653657" cy="653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9987C-E21E-4F2E-8BCF-DEAF6CDC02A4}">
      <dsp:nvSpPr>
        <dsp:cNvPr id="0" name=""/>
        <dsp:cNvSpPr/>
      </dsp:nvSpPr>
      <dsp:spPr>
        <a:xfrm>
          <a:off x="1372680" y="2344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Motivation</a:t>
          </a:r>
        </a:p>
      </dsp:txBody>
      <dsp:txXfrm>
        <a:off x="1372680" y="2344"/>
        <a:ext cx="5424994" cy="1188467"/>
      </dsp:txXfrm>
    </dsp:sp>
    <dsp:sp modelId="{B929EF96-12CB-4D60-861F-D2A37730AA13}">
      <dsp:nvSpPr>
        <dsp:cNvPr id="0" name=""/>
        <dsp:cNvSpPr/>
      </dsp:nvSpPr>
      <dsp:spPr>
        <a:xfrm>
          <a:off x="0" y="1487929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ADB19F-6DCC-4B66-8FB8-B206137A5AEE}">
      <dsp:nvSpPr>
        <dsp:cNvPr id="0" name=""/>
        <dsp:cNvSpPr/>
      </dsp:nvSpPr>
      <dsp:spPr>
        <a:xfrm>
          <a:off x="359511" y="1755334"/>
          <a:ext cx="653657" cy="653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B783D-8ECD-4459-BC5C-AB48FEC94B02}">
      <dsp:nvSpPr>
        <dsp:cNvPr id="0" name=""/>
        <dsp:cNvSpPr/>
      </dsp:nvSpPr>
      <dsp:spPr>
        <a:xfrm>
          <a:off x="1372680" y="1487929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I hope you'll find useful</a:t>
          </a:r>
        </a:p>
      </dsp:txBody>
      <dsp:txXfrm>
        <a:off x="1372680" y="1487929"/>
        <a:ext cx="5424994" cy="1188467"/>
      </dsp:txXfrm>
    </dsp:sp>
    <dsp:sp modelId="{DB778CAE-2A6B-460B-8C6E-CE7694162501}">
      <dsp:nvSpPr>
        <dsp:cNvPr id="0" name=""/>
        <dsp:cNvSpPr/>
      </dsp:nvSpPr>
      <dsp:spPr>
        <a:xfrm>
          <a:off x="0" y="2973514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EAB91A-AF0E-492C-8523-981D496FC1F5}">
      <dsp:nvSpPr>
        <dsp:cNvPr id="0" name=""/>
        <dsp:cNvSpPr/>
      </dsp:nvSpPr>
      <dsp:spPr>
        <a:xfrm>
          <a:off x="359511" y="3240919"/>
          <a:ext cx="653657" cy="653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AF2EE1-8E55-451A-A339-7009E3732927}">
      <dsp:nvSpPr>
        <dsp:cNvPr id="0" name=""/>
        <dsp:cNvSpPr/>
      </dsp:nvSpPr>
      <dsp:spPr>
        <a:xfrm>
          <a:off x="1372680" y="2973514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Walk through the web application</a:t>
          </a:r>
        </a:p>
      </dsp:txBody>
      <dsp:txXfrm>
        <a:off x="1372680" y="2973514"/>
        <a:ext cx="5424994" cy="1188467"/>
      </dsp:txXfrm>
    </dsp:sp>
    <dsp:sp modelId="{FBE6CB9E-2578-4C14-9E48-C2C7745F10E6}">
      <dsp:nvSpPr>
        <dsp:cNvPr id="0" name=""/>
        <dsp:cNvSpPr/>
      </dsp:nvSpPr>
      <dsp:spPr>
        <a:xfrm>
          <a:off x="0" y="4459099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BFDA3-B654-44AC-8EC3-624871BC3161}">
      <dsp:nvSpPr>
        <dsp:cNvPr id="0" name=""/>
        <dsp:cNvSpPr/>
      </dsp:nvSpPr>
      <dsp:spPr>
        <a:xfrm>
          <a:off x="359511" y="4726504"/>
          <a:ext cx="653657" cy="653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576197-D204-4703-9F62-0CEAD43A7FFF}">
      <dsp:nvSpPr>
        <dsp:cNvPr id="0" name=""/>
        <dsp:cNvSpPr/>
      </dsp:nvSpPr>
      <dsp:spPr>
        <a:xfrm>
          <a:off x="1372680" y="4459099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Process &amp; lessons learned</a:t>
          </a:r>
        </a:p>
      </dsp:txBody>
      <dsp:txXfrm>
        <a:off x="1372680" y="4459099"/>
        <a:ext cx="5424994" cy="1188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C05C4-2B20-46A4-ADD4-436664B9C2FE}">
      <dsp:nvSpPr>
        <dsp:cNvPr id="0" name=""/>
        <dsp:cNvSpPr/>
      </dsp:nvSpPr>
      <dsp:spPr>
        <a:xfrm>
          <a:off x="0" y="0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36B2F-02B6-4297-9DF5-0A26AD62AAD9}">
      <dsp:nvSpPr>
        <dsp:cNvPr id="0" name=""/>
        <dsp:cNvSpPr/>
      </dsp:nvSpPr>
      <dsp:spPr>
        <a:xfrm>
          <a:off x="0" y="0"/>
          <a:ext cx="6797675" cy="2824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>
              <a:latin typeface="+mj-lt"/>
            </a:rPr>
            <a:t>20 </a:t>
          </a:r>
          <a:r>
            <a:rPr lang="en-US" sz="4400" b="0" kern="1200">
              <a:latin typeface="+mj-lt"/>
            </a:rPr>
            <a:t>years</a:t>
          </a:r>
          <a:r>
            <a:rPr lang="en-US" sz="4400" kern="1200">
              <a:latin typeface="+mj-lt"/>
            </a:rPr>
            <a:t> in </a:t>
          </a:r>
          <a:r>
            <a:rPr lang="en-US" sz="44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land use planning</a:t>
          </a:r>
          <a:r>
            <a:rPr lang="en-US" sz="4400" kern="1200">
              <a:latin typeface="+mj-lt"/>
            </a:rPr>
            <a:t>; Planning Director in Tallahassee/Leon County for 8 years</a:t>
          </a:r>
        </a:p>
      </dsp:txBody>
      <dsp:txXfrm>
        <a:off x="0" y="0"/>
        <a:ext cx="6797675" cy="2824955"/>
      </dsp:txXfrm>
    </dsp:sp>
    <dsp:sp modelId="{A8FCC850-7E74-48FD-A854-C29E3173CB10}">
      <dsp:nvSpPr>
        <dsp:cNvPr id="0" name=""/>
        <dsp:cNvSpPr/>
      </dsp:nvSpPr>
      <dsp:spPr>
        <a:xfrm>
          <a:off x="0" y="2824955"/>
          <a:ext cx="6797675" cy="0"/>
        </a:xfrm>
        <a:prstGeom prst="line">
          <a:avLst/>
        </a:prstGeom>
        <a:solidFill>
          <a:schemeClr val="accent2">
            <a:hueOff val="1195599"/>
            <a:satOff val="735"/>
            <a:lumOff val="9608"/>
            <a:alphaOff val="0"/>
          </a:schemeClr>
        </a:solidFill>
        <a:ln w="15875" cap="flat" cmpd="sng" algn="ctr">
          <a:solidFill>
            <a:schemeClr val="accent2">
              <a:hueOff val="1195599"/>
              <a:satOff val="735"/>
              <a:lumOff val="9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42A6D-4D46-4055-AD48-26773C5EB6AC}">
      <dsp:nvSpPr>
        <dsp:cNvPr id="0" name=""/>
        <dsp:cNvSpPr/>
      </dsp:nvSpPr>
      <dsp:spPr>
        <a:xfrm>
          <a:off x="0" y="2824955"/>
          <a:ext cx="6797675" cy="2824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latin typeface="+mj-lt"/>
            </a:rPr>
            <a:t>Recently completed </a:t>
          </a:r>
          <a:r>
            <a:rPr lang="en-US" sz="4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MS in Cartography &amp; GIS</a:t>
          </a:r>
          <a:r>
            <a:rPr lang="en-US" sz="4400" kern="1200" dirty="0">
              <a:latin typeface="+mj-lt"/>
            </a:rPr>
            <a:t> (U. of Wisconsin-Madison)</a:t>
          </a:r>
        </a:p>
      </dsp:txBody>
      <dsp:txXfrm>
        <a:off x="0" y="2824955"/>
        <a:ext cx="6797675" cy="28249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32712D-4696-4D33-907C-3E90201A7A85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CC8293-DB55-4824-A095-D66FF67E4D27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BD342-79ED-4B48-87BD-D4E7DE07BF2F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>
              <a:latin typeface="Calibri Light" panose="020F0302020204030204"/>
            </a:rPr>
            <a:t>Population Growth</a:t>
          </a:r>
          <a:endParaRPr lang="en-US" sz="1500" kern="1200"/>
        </a:p>
      </dsp:txBody>
      <dsp:txXfrm>
        <a:off x="372805" y="2356270"/>
        <a:ext cx="2058075" cy="720000"/>
      </dsp:txXfrm>
    </dsp:sp>
    <dsp:sp modelId="{E744F526-2734-4028-B614-B4D8CE3EACEE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EB1736-1DEC-4766-AD79-A3EC8CF4E606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53CCD9-8B0F-4D78-B19F-E8FFDC1334EC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Calibri Light" panose="020F0302020204030204"/>
            </a:rPr>
            <a:t>Environmental &amp; fiscal sustainability</a:t>
          </a:r>
        </a:p>
      </dsp:txBody>
      <dsp:txXfrm>
        <a:off x="2791043" y="2356270"/>
        <a:ext cx="2058075" cy="720000"/>
      </dsp:txXfrm>
    </dsp:sp>
    <dsp:sp modelId="{5DCBE02C-BE36-48D5-8A40-B2F18B9D9BB0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D79C3-566F-4C6C-A829-F1759EFAB9F5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B3D1C-2A46-4409-A7E1-315657FC38CD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+mj-lt"/>
            </a:rPr>
            <a:t>Measure progress toward Infill growth goals</a:t>
          </a:r>
        </a:p>
      </dsp:txBody>
      <dsp:txXfrm>
        <a:off x="5209281" y="2356270"/>
        <a:ext cx="2058075" cy="720000"/>
      </dsp:txXfrm>
    </dsp:sp>
    <dsp:sp modelId="{F1F5250F-E3A6-4647-9ECE-042ADDC4C06C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998F5B-9652-48F5-BD78-637B116B6F2D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88EC51-B7E9-40F4-A091-BC61D535E291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+mj-lt"/>
              <a:cs typeface="Calibri" panose="020F0502020204030204" pitchFamily="34" charset="0"/>
            </a:rPr>
            <a:t>Common ground &amp; Collaboration</a:t>
          </a:r>
          <a:endParaRPr lang="en-US" sz="1500" kern="1200" dirty="0">
            <a:latin typeface="+mj-lt"/>
          </a:endParaRPr>
        </a:p>
      </dsp:txBody>
      <dsp:txXfrm>
        <a:off x="7627519" y="2356270"/>
        <a:ext cx="2058075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4B4520-05AA-4790-AFEE-AD17F2D653D1}">
      <dsp:nvSpPr>
        <dsp:cNvPr id="0" name=""/>
        <dsp:cNvSpPr/>
      </dsp:nvSpPr>
      <dsp:spPr>
        <a:xfrm>
          <a:off x="0" y="3048802"/>
          <a:ext cx="6910387" cy="20003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j-lt"/>
            </a:rPr>
            <a:t>Since 2009, the Planning Department </a:t>
          </a:r>
          <a:r>
            <a:rPr lang="en-US" sz="28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updates the residential unit count</a:t>
          </a:r>
          <a:r>
            <a:rPr lang="en-US" sz="2800" kern="1200">
              <a:latin typeface="+mj-lt"/>
            </a:rPr>
            <a:t> for each parcel based on building &amp; demo permits </a:t>
          </a:r>
        </a:p>
      </dsp:txBody>
      <dsp:txXfrm>
        <a:off x="0" y="3048802"/>
        <a:ext cx="6910387" cy="2000344"/>
      </dsp:txXfrm>
    </dsp:sp>
    <dsp:sp modelId="{D0D54891-C876-48F6-AD5B-573E18B8E738}">
      <dsp:nvSpPr>
        <dsp:cNvPr id="0" name=""/>
        <dsp:cNvSpPr/>
      </dsp:nvSpPr>
      <dsp:spPr>
        <a:xfrm rot="10800000">
          <a:off x="0" y="2277"/>
          <a:ext cx="6910387" cy="307652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+mj-lt"/>
            </a:rPr>
            <a:t>One </a:t>
          </a:r>
          <a:r>
            <a:rPr lang="en-US" sz="28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feature class for each year </a:t>
          </a:r>
          <a:r>
            <a:rPr lang="en-US" sz="2800" kern="1200">
              <a:latin typeface="+mj-lt"/>
            </a:rPr>
            <a:t>from the property appraiser (parcel boundaries, sales, sq. ft., valuation, taxes, home ownership, etc.)</a:t>
          </a:r>
        </a:p>
      </dsp:txBody>
      <dsp:txXfrm rot="10800000">
        <a:off x="0" y="2277"/>
        <a:ext cx="6910387" cy="19990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E4AC4-73C3-4C4B-84FB-06EBC675ED7C}">
      <dsp:nvSpPr>
        <dsp:cNvPr id="0" name=""/>
        <dsp:cNvSpPr/>
      </dsp:nvSpPr>
      <dsp:spPr>
        <a:xfrm>
          <a:off x="0" y="820856"/>
          <a:ext cx="6910387" cy="15154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6D8F2-5C1B-44DB-B584-1D3FF73E1422}">
      <dsp:nvSpPr>
        <dsp:cNvPr id="0" name=""/>
        <dsp:cNvSpPr/>
      </dsp:nvSpPr>
      <dsp:spPr>
        <a:xfrm>
          <a:off x="458416" y="1151534"/>
          <a:ext cx="833485" cy="833485"/>
        </a:xfrm>
        <a:prstGeom prst="rect">
          <a:avLst/>
        </a:prstGeom>
        <a:blipFill>
          <a:blip xmlns:r="http://schemas.openxmlformats.org/officeDocument/2006/relationships"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FD315-F508-40F9-8A3A-6F4443039595}">
      <dsp:nvSpPr>
        <dsp:cNvPr id="0" name=""/>
        <dsp:cNvSpPr/>
      </dsp:nvSpPr>
      <dsp:spPr>
        <a:xfrm>
          <a:off x="1750318" y="820856"/>
          <a:ext cx="5160068" cy="151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83" tIns="160383" rIns="160383" bIns="160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Simplify exploration</a:t>
          </a:r>
          <a:r>
            <a:rPr lang="en-US" sz="2500" b="0" kern="1200">
              <a:latin typeface="+mj-lt"/>
            </a:rPr>
            <a:t> of multiple</a:t>
          </a:r>
          <a:r>
            <a:rPr lang="en-US" sz="2500" kern="1200">
              <a:latin typeface="+mj-lt"/>
            </a:rPr>
            <a:t> layers &amp; multiple fields</a:t>
          </a:r>
        </a:p>
      </dsp:txBody>
      <dsp:txXfrm>
        <a:off x="1750318" y="820856"/>
        <a:ext cx="5160068" cy="1515427"/>
      </dsp:txXfrm>
    </dsp:sp>
    <dsp:sp modelId="{37B3E196-DD2A-463B-81D1-3A4346EB2994}">
      <dsp:nvSpPr>
        <dsp:cNvPr id="0" name=""/>
        <dsp:cNvSpPr/>
      </dsp:nvSpPr>
      <dsp:spPr>
        <a:xfrm>
          <a:off x="0" y="2715140"/>
          <a:ext cx="6910387" cy="15154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1103A9-6465-4954-A3E7-5F197B516E2E}">
      <dsp:nvSpPr>
        <dsp:cNvPr id="0" name=""/>
        <dsp:cNvSpPr/>
      </dsp:nvSpPr>
      <dsp:spPr>
        <a:xfrm>
          <a:off x="458416" y="3056112"/>
          <a:ext cx="833485" cy="8334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9FCDF-0057-4BD9-A0E9-596DDF155E9F}">
      <dsp:nvSpPr>
        <dsp:cNvPr id="0" name=""/>
        <dsp:cNvSpPr/>
      </dsp:nvSpPr>
      <dsp:spPr>
        <a:xfrm>
          <a:off x="1750318" y="2715140"/>
          <a:ext cx="5160068" cy="15154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383" tIns="160383" rIns="160383" bIns="1603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Geared for elected officials</a:t>
          </a:r>
          <a:r>
            <a:rPr lang="en-US" sz="2500" kern="1200"/>
            <a:t>, </a:t>
          </a:r>
          <a:r>
            <a:rPr lang="en-US" sz="2500" kern="1200">
              <a:latin typeface="Calibri Light" panose="020F0302020204030204"/>
            </a:rPr>
            <a:t>citizens &amp; city administrators</a:t>
          </a:r>
          <a:endParaRPr lang="en-US" sz="2500" kern="1200"/>
        </a:p>
      </dsp:txBody>
      <dsp:txXfrm>
        <a:off x="1750318" y="2715140"/>
        <a:ext cx="5160068" cy="15154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95272B-3C2E-4DF8-8399-B8F2B9D188FD}">
      <dsp:nvSpPr>
        <dsp:cNvPr id="0" name=""/>
        <dsp:cNvSpPr/>
      </dsp:nvSpPr>
      <dsp:spPr>
        <a:xfrm>
          <a:off x="0" y="205487"/>
          <a:ext cx="3829247" cy="1784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ArcPy</a:t>
          </a:r>
          <a:r>
            <a:rPr lang="en-US" sz="2500" kern="1200" dirty="0"/>
            <a:t> (</a:t>
          </a:r>
          <a:r>
            <a:rPr lang="en-US" sz="2500" kern="1200" dirty="0" err="1"/>
            <a:t>SummarizeWithin</a:t>
          </a:r>
          <a:r>
            <a:rPr lang="en-US" sz="2500" kern="1200" dirty="0"/>
            <a:t>), Pandas, ArcGIS Python API (Spatially Enabled </a:t>
          </a:r>
          <a:r>
            <a:rPr lang="en-US" sz="2500" kern="1200" dirty="0" err="1"/>
            <a:t>Dataframes</a:t>
          </a:r>
          <a:r>
            <a:rPr lang="en-US" sz="2500" kern="1200" dirty="0"/>
            <a:t>)</a:t>
          </a:r>
        </a:p>
      </dsp:txBody>
      <dsp:txXfrm>
        <a:off x="87100" y="292587"/>
        <a:ext cx="3655047" cy="1610050"/>
      </dsp:txXfrm>
    </dsp:sp>
    <dsp:sp modelId="{E79D375F-F9A8-4C83-9544-C520DAC47B44}">
      <dsp:nvSpPr>
        <dsp:cNvPr id="0" name=""/>
        <dsp:cNvSpPr/>
      </dsp:nvSpPr>
      <dsp:spPr>
        <a:xfrm>
          <a:off x="0" y="2061738"/>
          <a:ext cx="3829247" cy="1784250"/>
        </a:xfrm>
        <a:prstGeom prst="roundRect">
          <a:avLst/>
        </a:prstGeom>
        <a:solidFill>
          <a:schemeClr val="accent2">
            <a:hueOff val="597799"/>
            <a:satOff val="368"/>
            <a:lumOff val="480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Iterative – mapped out the JavaScript as I was writing the Python</a:t>
          </a:r>
        </a:p>
      </dsp:txBody>
      <dsp:txXfrm>
        <a:off x="87100" y="2148838"/>
        <a:ext cx="3655047" cy="1610050"/>
      </dsp:txXfrm>
    </dsp:sp>
    <dsp:sp modelId="{8B622076-F449-4BC7-AF23-6114072B7A6C}">
      <dsp:nvSpPr>
        <dsp:cNvPr id="0" name=""/>
        <dsp:cNvSpPr/>
      </dsp:nvSpPr>
      <dsp:spPr>
        <a:xfrm>
          <a:off x="0" y="3917988"/>
          <a:ext cx="3829247" cy="1784250"/>
        </a:xfrm>
        <a:prstGeom prst="roundRect">
          <a:avLst/>
        </a:prstGeom>
        <a:solidFill>
          <a:schemeClr val="accent2">
            <a:hueOff val="1195599"/>
            <a:satOff val="735"/>
            <a:lumOff val="960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Coordinate layer &amp; field names with HTML &amp; JavaScript to simplify coding and maintenance</a:t>
          </a:r>
        </a:p>
      </dsp:txBody>
      <dsp:txXfrm>
        <a:off x="87100" y="4005088"/>
        <a:ext cx="3655047" cy="16100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0431EC-E5DC-4C91-BE42-91308703B707}">
      <dsp:nvSpPr>
        <dsp:cNvPr id="0" name=""/>
        <dsp:cNvSpPr/>
      </dsp:nvSpPr>
      <dsp:spPr>
        <a:xfrm>
          <a:off x="0" y="0"/>
          <a:ext cx="8675451" cy="11033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ArcGIS Maps SDK 4.27 / JavaScript</a:t>
          </a:r>
        </a:p>
      </dsp:txBody>
      <dsp:txXfrm>
        <a:off x="53859" y="53859"/>
        <a:ext cx="8567733" cy="995592"/>
      </dsp:txXfrm>
    </dsp:sp>
    <dsp:sp modelId="{9DB59E17-8798-4500-8961-67338DC1CE57}">
      <dsp:nvSpPr>
        <dsp:cNvPr id="0" name=""/>
        <dsp:cNvSpPr/>
      </dsp:nvSpPr>
      <dsp:spPr>
        <a:xfrm>
          <a:off x="0" y="1597992"/>
          <a:ext cx="8675451" cy="11033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 err="1"/>
            <a:t>Bulma</a:t>
          </a:r>
          <a:r>
            <a:rPr lang="en-US" sz="4600" kern="1200" dirty="0"/>
            <a:t> CSS Framework</a:t>
          </a:r>
        </a:p>
      </dsp:txBody>
      <dsp:txXfrm>
        <a:off x="53859" y="1651851"/>
        <a:ext cx="8567733" cy="995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45436-377A-4D83-B597-4165C311A425}" type="datetimeFigureOut">
              <a:t>10/10/2023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BD4E9-F597-4FBB-A181-25D5B5A925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93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Good afternoon &amp; thank you for joining us here at the end of the day / on this lovely Thursday.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800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800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Today I’ll be sharing a project to process &amp; visualize 15 years of parcel data. It consists both of a python script to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pepare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 and a custom web application for users to interact with it.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800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BD4E9-F597-4FBB-A181-25D5B5A925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26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 that explains the purpose for massively reformatting the dataset, but why take the next step &amp; do a custom web application?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BD4E9-F597-4FBB-A181-25D5B5A9255A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6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BD4E9-F597-4FBB-A181-25D5B5A925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78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BD4E9-F597-4FBB-A181-25D5B5A925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a typeface="Calibri"/>
                <a:cs typeface="Calibri"/>
              </a:rPr>
              <a:t>From user interface point of view, wanted each tool to work seamlessly with each other so that was a coding exercise to solve.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BD4E9-F597-4FBB-A181-25D5B5A925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17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+ placeholders for future phases. </a:t>
            </a:r>
          </a:p>
          <a:p>
            <a:r>
              <a:rPr lang="en-US" dirty="0">
                <a:ea typeface="Calibri"/>
                <a:cs typeface="Calibri"/>
              </a:rPr>
              <a:t>+ plan to also add tab panel for indicators &amp; popups for individual bin values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BD4E9-F597-4FBB-A181-25D5B5A925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24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tools can be used to see impacts of policy decisions and investments.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Here we see where a mostly vacant and aging strip mall was replaced by a Whole Foods.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BD4E9-F597-4FBB-A181-25D5B5A925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30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 rezoning was approved in greenfield land to allow homes &amp; apartments.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BD4E9-F597-4FBB-A181-25D5B5A925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46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here a long term roadway &amp; infrastructure project converted an industrial road near downtown into a pedestrian friendly area. We see many, many new apartments built since then.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BD4E9-F597-4FBB-A181-25D5B5A925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32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onto the process… Spatially Enabled </a:t>
            </a:r>
            <a:r>
              <a:rPr lang="en-US" dirty="0" err="1"/>
              <a:t>Dataframes</a:t>
            </a:r>
            <a:r>
              <a:rPr lang="en-US" dirty="0"/>
              <a:t> allowed me to cut my runtime in half, so I’ve included a link at the end if you would like to check it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BD4E9-F597-4FBB-A181-25D5B5A925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4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Since our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ocal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government is part of the ESRI ecosystem it made sense to use the ArcGIS Maps SDK.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</a:p>
          <a:p>
            <a:endParaRPr lang="en-US" sz="12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Bulma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 a framework that simplifies styling and building responsive mobile applications. I saw an article about it and just wanted to try it out as an alternative to Bootstrap.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BD4E9-F597-4FBB-A181-25D5B5A925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24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I’ll start by talking about what motivated me to do this, what I hope you’ll learn, then I’ll walk though the app and wrap up with the process that went into creating it.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BD4E9-F597-4FBB-A181-25D5B5A925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39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Solved this by using global variables to set the state of application when the user makes a choice so that it applies to all the other event listeners. 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was facilitated during the data processing step by naming the layers, fields &amp; radio buttons in a coordinated way as I mentioned a couple of slides back.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BD4E9-F597-4FBB-A181-25D5B5A9255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73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-165100"/>
            <a:r>
              <a:rPr lang="en-US" dirty="0"/>
              <a:t>Rather than creating 20 or more different renderers, had only 2 – one for time series &amp; one for hotspots.</a:t>
            </a:r>
          </a:p>
          <a:p>
            <a:pPr marL="0" lvl="1" indent="-165100"/>
            <a:endParaRPr lang="en-US" dirty="0"/>
          </a:p>
          <a:p>
            <a:pPr marL="0" lvl="1" indent="-165100"/>
            <a:r>
              <a:rPr lang="en-US" dirty="0"/>
              <a:t>The time renderer was most complicated, so I relied on a JavaScript object that stored all class break values &amp; colors. This allows adjustments to be done all within one block of code, making for much easier fine tuning and maintenance over time. I used that and switch statements to feed the actual renderer function.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BD4E9-F597-4FBB-A181-25D5B5A925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44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Did whole project, turned it in so I could graduate, then recoded everything based on lessons learned for better performance, more intuitive UI &amp; easier maintenance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I’ve since updated the python script to account for the first two &amp; will do the same for the third.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the benefit of having the python script – once the adjustments are made, it’s simple to update all the resulting feature classes.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BD4E9-F597-4FBB-A181-25D5B5A925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17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This presentation today is actually on my final project for that degree.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Currently working in the City department that handles inspections &amp; permitting for new development.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BD4E9-F597-4FBB-A181-25D5B5A925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66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Moving into the motivation behind the project, I live &amp; work in one of the fastest growing states in the country.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Here you see ….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That compares to about 63% nationally during the same period.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BD4E9-F597-4FBB-A181-25D5B5A925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2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While many agree environmental &amp; fiscal sustainability are desirable, how you actually do inevitably complicated.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 the heart of urban planning is balancing often competing demands of environmental preservation, private property rights &amp; providing an affordable supply owner &amp; renter occupied housing. Honestly sometimes that feels impossible.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start we need to be able to measure progress towards already adopted goals before we talk about changing them.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That’s one big reason I turned my career focus towards the data &amp; tools – to help those competing stakeholders hopefully agree to what the historical data shows &amp; thus give a head start on communication &amp; collaboration.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BD4E9-F597-4FBB-A181-25D5B5A9255A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02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BD4E9-F597-4FBB-A181-25D5B5A9255A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36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BD4E9-F597-4FBB-A181-25D5B5A9255A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18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 you can see there is a rich database of data about development.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 problem is it was split over multiple years parcel boundaries change frequently.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Needed a method to spatially normalize the data without losing that richness of the parcel level data which could happen when using census tracts, even at the block group level.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BD4E9-F597-4FBB-A181-25D5B5A9255A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48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where the binning process comes in. The </a:t>
            </a:r>
            <a:r>
              <a:rPr lang="en-US" dirty="0" err="1"/>
              <a:t>SummarizeWithin</a:t>
            </a:r>
            <a:r>
              <a:rPr lang="en-US" dirty="0"/>
              <a:t> Tool in ArcGIS Pro was used to assign the proportional values of parcel attributes that fall into each 1-acre bin. This was done for each year. </a:t>
            </a:r>
          </a:p>
          <a:p>
            <a:endParaRPr lang="en-US" dirty="0"/>
          </a:p>
          <a:p>
            <a:r>
              <a:rPr lang="en-US" dirty="0"/>
              <a:t>1-acre bins were used because the local zoning code measures residential density by units per acre allowed.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BD4E9-F597-4FBB-A181-25D5B5A925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88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407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6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69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6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8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4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33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10/10/2023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2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1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17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47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09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41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ybryant/LeonParcelTimeAnalysis" TargetMode="External"/><Relationship Id="rId7" Type="http://schemas.openxmlformats.org/officeDocument/2006/relationships/hyperlink" Target="mailto:cherie.bryant@talgov.com" TargetMode="External"/><Relationship Id="rId2" Type="http://schemas.openxmlformats.org/officeDocument/2006/relationships/hyperlink" Target="https://cybryant.github.io/LeonParcelTimeAnalysi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herie657@gmail.com" TargetMode="External"/><Relationship Id="rId5" Type="http://schemas.openxmlformats.org/officeDocument/2006/relationships/hyperlink" Target="https://developers.arcgis.com/python/guide/part1-introduction-to-sedf/" TargetMode="External"/><Relationship Id="rId4" Type="http://schemas.openxmlformats.org/officeDocument/2006/relationships/hyperlink" Target="https://bulma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3B3B6C5-748F-437C-AE76-DB11FEA9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CEB5D-9BB2-475C-BA8D-AC88BB8C9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0947F-3808-DB43-5F01-B275C9A94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r>
              <a:rPr lang="en-US" sz="5400" dirty="0">
                <a:cs typeface="Calibri Light"/>
              </a:rPr>
              <a:t>Hexagram Bin Analysis of Growth Trends Using Annual Parcel Data from Tallahassee, Florida 2009-2022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3AC35B-8E4A-CAD6-8D71-D33C40EA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>
                <a:cs typeface="Calibri Light"/>
              </a:rPr>
              <a:t>2023 NACIS Conference</a:t>
            </a:r>
            <a:endParaRPr lang="en-US" dirty="0">
              <a:cs typeface="Calibri Light"/>
            </a:endParaRPr>
          </a:p>
          <a:p>
            <a:pPr algn="r"/>
            <a:r>
              <a:rPr lang="en-US" sz="2000" dirty="0">
                <a:cs typeface="Calibri Light"/>
              </a:rPr>
              <a:t>October 12</a:t>
            </a:r>
            <a:endParaRPr lang="en-US" dirty="0">
              <a:cs typeface="Calibri Light" panose="020F030202020403020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14AD1F-ADD5-46E7-966F-4C0290232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245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685B7C-9D4E-9EDE-A69B-F8C28AB5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What I hope you’ll find useful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A4246-55BD-F1D9-FE49-B56BDA0B8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3" y="1845734"/>
            <a:ext cx="6515947" cy="402336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>
                <a:latin typeface="+mj-lt"/>
                <a:ea typeface="Calibri" panose="020F0502020204030204"/>
                <a:cs typeface="Calibri" panose="020F0502020204030204"/>
              </a:rPr>
              <a:t>Ways to manage &amp; visualize multiple layers</a:t>
            </a:r>
          </a:p>
          <a:p>
            <a:pPr marL="0" indent="0">
              <a:buNone/>
            </a:pPr>
            <a:endParaRPr lang="en-US" sz="2400">
              <a:latin typeface="+mj-lt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>
                <a:latin typeface="+mj-lt"/>
                <a:ea typeface="Calibri" panose="020F0502020204030204"/>
                <a:cs typeface="Calibri" panose="020F0502020204030204"/>
              </a:rPr>
              <a:t>Manage &amp; visualize multiple data fields over time</a:t>
            </a:r>
          </a:p>
          <a:p>
            <a:pPr marL="0" indent="0">
              <a:buNone/>
            </a:pPr>
            <a:endParaRPr lang="en-US" sz="2400">
              <a:latin typeface="+mj-lt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>
                <a:latin typeface="+mj-lt"/>
                <a:ea typeface="Calibri" panose="020F0502020204030204"/>
                <a:cs typeface="Calibri" panose="020F0502020204030204"/>
              </a:rPr>
              <a:t>Techniques to mine data from historic public parcel records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8F5958E-B32D-FB1A-3C7A-D64796EBA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9733" y="2562825"/>
            <a:ext cx="2912825" cy="25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87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7682A25-42C8-4715-BF21-184A2A338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B04CDC-FD77-2BF7-491A-9405162D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Why a custom web application?</a:t>
            </a:r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736393-45A9-49C6-90FF-3486BD423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3AD8F8B-6BDD-4751-800C-E84F1A8FA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21D79A-75FF-4A04-80E0-85755EA72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5802BF2F-B2B1-A0E4-D292-3F8076805B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2163662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8129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B090869F-2ABA-459E-1FC5-17E247B541CE}"/>
              </a:ext>
            </a:extLst>
          </p:cNvPr>
          <p:cNvSpPr txBox="1">
            <a:spLocks/>
          </p:cNvSpPr>
          <p:nvPr/>
        </p:nvSpPr>
        <p:spPr>
          <a:xfrm>
            <a:off x="2624108" y="2690436"/>
            <a:ext cx="6943785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a typeface="Calibri Light"/>
                <a:cs typeface="Calibri Light"/>
              </a:rPr>
              <a:t>Application Walk Through 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8E84C3-62D6-F012-68BF-3BCE883CB9C8}"/>
              </a:ext>
            </a:extLst>
          </p:cNvPr>
          <p:cNvCxnSpPr>
            <a:cxnSpLocks/>
          </p:cNvCxnSpPr>
          <p:nvPr/>
        </p:nvCxnSpPr>
        <p:spPr>
          <a:xfrm>
            <a:off x="1778524" y="3450209"/>
            <a:ext cx="863495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874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55AF67-11F7-E979-1402-DA20E87D4B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BF9CDC-9973-5FCB-632B-A5CECDF48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7088"/>
            <a:ext cx="12192000" cy="5723823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245705-8D4C-BB04-157E-4D31F9F63F80}"/>
              </a:ext>
            </a:extLst>
          </p:cNvPr>
          <p:cNvSpPr/>
          <p:nvPr/>
        </p:nvSpPr>
        <p:spPr>
          <a:xfrm>
            <a:off x="204283" y="2694563"/>
            <a:ext cx="2743200" cy="41148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06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55AF67-11F7-E979-1402-DA20E87D4B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05C7C-B658-6041-D0B9-D69A67626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562"/>
            <a:ext cx="12192000" cy="5732875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EF791D-6E0F-692C-EA7F-61C72C1E8126}"/>
              </a:ext>
            </a:extLst>
          </p:cNvPr>
          <p:cNvSpPr/>
          <p:nvPr/>
        </p:nvSpPr>
        <p:spPr>
          <a:xfrm>
            <a:off x="107002" y="5058385"/>
            <a:ext cx="2926080" cy="41148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66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55AF67-11F7-E979-1402-DA20E87D4B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EF791D-6E0F-692C-EA7F-61C72C1E8126}"/>
              </a:ext>
            </a:extLst>
          </p:cNvPr>
          <p:cNvSpPr/>
          <p:nvPr/>
        </p:nvSpPr>
        <p:spPr>
          <a:xfrm>
            <a:off x="107002" y="5058385"/>
            <a:ext cx="2926080" cy="41148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44DA8F-322D-B80D-488B-203B0E6E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2B9278-147F-A396-75B7-28D842861788}"/>
              </a:ext>
            </a:extLst>
          </p:cNvPr>
          <p:cNvSpPr/>
          <p:nvPr/>
        </p:nvSpPr>
        <p:spPr>
          <a:xfrm>
            <a:off x="5226345" y="6280826"/>
            <a:ext cx="731520" cy="18288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64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55AF67-11F7-E979-1402-DA20E87D4B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973A25-A9E8-0A36-2785-4180EB0C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2B9278-147F-A396-75B7-28D842861788}"/>
              </a:ext>
            </a:extLst>
          </p:cNvPr>
          <p:cNvSpPr/>
          <p:nvPr/>
        </p:nvSpPr>
        <p:spPr>
          <a:xfrm>
            <a:off x="5926743" y="6280826"/>
            <a:ext cx="822960" cy="18288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94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55AF67-11F7-E979-1402-DA20E87D4B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FD4EF3-E62A-FC41-A05C-9FE5BB015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2B9278-147F-A396-75B7-28D842861788}"/>
              </a:ext>
            </a:extLst>
          </p:cNvPr>
          <p:cNvSpPr/>
          <p:nvPr/>
        </p:nvSpPr>
        <p:spPr>
          <a:xfrm>
            <a:off x="6695232" y="6280826"/>
            <a:ext cx="822960" cy="18288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6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55AF67-11F7-E979-1402-DA20E87D4B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1E88C-0DCE-03C3-A56C-A1BE24D09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2B9278-147F-A396-75B7-28D842861788}"/>
              </a:ext>
            </a:extLst>
          </p:cNvPr>
          <p:cNvSpPr/>
          <p:nvPr/>
        </p:nvSpPr>
        <p:spPr>
          <a:xfrm>
            <a:off x="2636196" y="5862533"/>
            <a:ext cx="6896911" cy="363167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3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55AF67-11F7-E979-1402-DA20E87D4B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DBD1D-9A4E-4768-9B66-C4CAFC8D0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5416"/>
            <a:ext cx="12192000" cy="5707167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EF791D-6E0F-692C-EA7F-61C72C1E8126}"/>
              </a:ext>
            </a:extLst>
          </p:cNvPr>
          <p:cNvSpPr/>
          <p:nvPr/>
        </p:nvSpPr>
        <p:spPr>
          <a:xfrm>
            <a:off x="1621409" y="3949831"/>
            <a:ext cx="952110" cy="44537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26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429A099-5CB1-4A20-B64F-4F0562EF3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7C0A89-7FB3-43F8-9DE3-0177E3E27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F9EE8-7EFC-5935-B949-B8763FFC2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ea typeface="Calibri Light"/>
                <a:cs typeface="Calibri Light"/>
              </a:rPr>
              <a:t>Overview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9F4DD4-CC07-42A8-8AF8-069654F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A187335-1A9D-6A7A-AEF2-5F2CA7FD68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8077300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8635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3A8C73-C9EF-032F-33C7-B23A0E6CC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84" y="639097"/>
            <a:ext cx="8095874" cy="5120640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0F467FCC-A61B-11EA-9C15-4CAEBDEEE144}"/>
              </a:ext>
            </a:extLst>
          </p:cNvPr>
          <p:cNvSpPr txBox="1">
            <a:spLocks/>
          </p:cNvSpPr>
          <p:nvPr/>
        </p:nvSpPr>
        <p:spPr>
          <a:xfrm>
            <a:off x="8696526" y="639097"/>
            <a:ext cx="3132306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Whole Foods Rebuild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3F7CD0-7D6E-DF75-CF73-E641938ED096}"/>
              </a:ext>
            </a:extLst>
          </p:cNvPr>
          <p:cNvCxnSpPr>
            <a:cxnSpLocks/>
          </p:cNvCxnSpPr>
          <p:nvPr/>
        </p:nvCxnSpPr>
        <p:spPr>
          <a:xfrm flipV="1">
            <a:off x="8803530" y="4325112"/>
            <a:ext cx="279184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747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0F467FCC-A61B-11EA-9C15-4CAEBDEEE144}"/>
              </a:ext>
            </a:extLst>
          </p:cNvPr>
          <p:cNvSpPr txBox="1">
            <a:spLocks/>
          </p:cNvSpPr>
          <p:nvPr/>
        </p:nvSpPr>
        <p:spPr>
          <a:xfrm>
            <a:off x="8696526" y="639097"/>
            <a:ext cx="3132306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Rezoning to Allow More Houses &amp; Apartments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3F7CD0-7D6E-DF75-CF73-E641938ED096}"/>
              </a:ext>
            </a:extLst>
          </p:cNvPr>
          <p:cNvCxnSpPr>
            <a:cxnSpLocks/>
          </p:cNvCxnSpPr>
          <p:nvPr/>
        </p:nvCxnSpPr>
        <p:spPr>
          <a:xfrm flipV="1">
            <a:off x="8803530" y="4325112"/>
            <a:ext cx="279184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71304E3-1EBB-E553-08D8-542F46B35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45" y="588065"/>
            <a:ext cx="8068183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94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0F467FCC-A61B-11EA-9C15-4CAEBDEEE144}"/>
              </a:ext>
            </a:extLst>
          </p:cNvPr>
          <p:cNvSpPr txBox="1">
            <a:spLocks/>
          </p:cNvSpPr>
          <p:nvPr/>
        </p:nvSpPr>
        <p:spPr>
          <a:xfrm>
            <a:off x="8696526" y="639097"/>
            <a:ext cx="3132306" cy="3686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Conversion of Industrial to Walkable Street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 Many New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Apartments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3F7CD0-7D6E-DF75-CF73-E641938ED096}"/>
              </a:ext>
            </a:extLst>
          </p:cNvPr>
          <p:cNvCxnSpPr>
            <a:cxnSpLocks/>
          </p:cNvCxnSpPr>
          <p:nvPr/>
        </p:nvCxnSpPr>
        <p:spPr>
          <a:xfrm flipV="1">
            <a:off x="8803530" y="4325112"/>
            <a:ext cx="279184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580A2FA-DE73-B199-B883-369D48BA6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1" y="639097"/>
            <a:ext cx="8090727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87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124E-BAEF-B7D0-F03A-7906C6F166BA}"/>
              </a:ext>
            </a:extLst>
          </p:cNvPr>
          <p:cNvSpPr txBox="1">
            <a:spLocks/>
          </p:cNvSpPr>
          <p:nvPr/>
        </p:nvSpPr>
        <p:spPr>
          <a:xfrm>
            <a:off x="125517" y="6395938"/>
            <a:ext cx="3401961" cy="409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Preparing the Data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A6FE3A6-B2AC-8EC3-3E01-670E27A37E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7788155"/>
              </p:ext>
            </p:extLst>
          </p:nvPr>
        </p:nvGraphicFramePr>
        <p:xfrm>
          <a:off x="539515" y="172837"/>
          <a:ext cx="3829247" cy="5907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1F608A36-0D81-65ED-2821-3A86407F954C}"/>
              </a:ext>
            </a:extLst>
          </p:cNvPr>
          <p:cNvGrpSpPr/>
          <p:nvPr/>
        </p:nvGrpSpPr>
        <p:grpSpPr>
          <a:xfrm>
            <a:off x="5397803" y="600866"/>
            <a:ext cx="6230856" cy="5293641"/>
            <a:chOff x="5397803" y="289582"/>
            <a:chExt cx="6230856" cy="52936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C07015-9E2B-E4CC-F5A8-54D3BA205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7803" y="289582"/>
              <a:ext cx="5818376" cy="1208477"/>
            </a:xfrm>
            <a:prstGeom prst="rect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BFB535-F7BD-A5BD-445E-CECACF19E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49508" y="1749519"/>
              <a:ext cx="2903549" cy="2344258"/>
            </a:xfrm>
            <a:prstGeom prst="rect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78A5E6-9EF6-54B0-7E82-DB08F9796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95199" y="2908425"/>
              <a:ext cx="3233460" cy="2344258"/>
            </a:xfrm>
            <a:prstGeom prst="rect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C89C2A-0F1D-A158-FECB-87A4AE7C1C58}"/>
                </a:ext>
              </a:extLst>
            </p:cNvPr>
            <p:cNvSpPr txBox="1"/>
            <p:nvPr/>
          </p:nvSpPr>
          <p:spPr>
            <a:xfrm>
              <a:off x="10484464" y="1506425"/>
              <a:ext cx="751168" cy="33054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defTabSz="786384">
                <a:spcAft>
                  <a:spcPts val="600"/>
                </a:spcAft>
              </a:pPr>
              <a:r>
                <a:rPr lang="en-US" sz="1548" i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Python</a:t>
              </a:r>
              <a:endParaRPr lang="en-US" i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AD61D9-E86E-C9E0-21C9-D8CF7615B19C}"/>
                </a:ext>
              </a:extLst>
            </p:cNvPr>
            <p:cNvSpPr txBox="1"/>
            <p:nvPr/>
          </p:nvSpPr>
          <p:spPr>
            <a:xfrm>
              <a:off x="5630052" y="4117897"/>
              <a:ext cx="657552" cy="33054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defTabSz="786384">
                <a:spcAft>
                  <a:spcPts val="600"/>
                </a:spcAft>
              </a:pPr>
              <a:r>
                <a:rPr lang="en-US" sz="1548" i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HTML</a:t>
              </a:r>
              <a:endParaRPr lang="en-US" i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747DE1-B52E-7D02-6D6F-4E87862D430D}"/>
                </a:ext>
              </a:extLst>
            </p:cNvPr>
            <p:cNvSpPr txBox="1"/>
            <p:nvPr/>
          </p:nvSpPr>
          <p:spPr>
            <a:xfrm>
              <a:off x="8345903" y="5252683"/>
              <a:ext cx="993285" cy="33054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defTabSz="786384">
                <a:spcAft>
                  <a:spcPts val="600"/>
                </a:spcAft>
              </a:pPr>
              <a:r>
                <a:rPr lang="en-US" sz="1548" i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JavaScript</a:t>
              </a:r>
              <a:endParaRPr lang="en-US" i="1" dirty="0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A42D30-39B1-91EE-1B40-E83B878BCEED}"/>
              </a:ext>
            </a:extLst>
          </p:cNvPr>
          <p:cNvCxnSpPr/>
          <p:nvPr/>
        </p:nvCxnSpPr>
        <p:spPr>
          <a:xfrm>
            <a:off x="4883282" y="772222"/>
            <a:ext cx="0" cy="4762816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697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57E41B01-1362-D4BE-0E57-67CA84B95F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9617688"/>
              </p:ext>
            </p:extLst>
          </p:nvPr>
        </p:nvGraphicFramePr>
        <p:xfrm>
          <a:off x="1758275" y="1823456"/>
          <a:ext cx="8675451" cy="30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4303F815-8F67-00CC-A2C7-A41C6FF7EFEE}"/>
              </a:ext>
            </a:extLst>
          </p:cNvPr>
          <p:cNvSpPr txBox="1">
            <a:spLocks/>
          </p:cNvSpPr>
          <p:nvPr/>
        </p:nvSpPr>
        <p:spPr>
          <a:xfrm>
            <a:off x="125517" y="6395938"/>
            <a:ext cx="3401961" cy="4097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Building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69961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D1D1210-3BD3-4C6E-AD1B-07BFB5ABD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947F56-9DBB-4FF9-ABF2-5B7B3C7B5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E21A4B-9996-44C9-AE8B-9B156A6CD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C8E9CDB-D43B-406A-A383-9ACA480BA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39110-D0BC-305F-D511-3A057DAC8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28" y="264693"/>
            <a:ext cx="5760720" cy="3874086"/>
          </a:xfrm>
          <a:prstGeom prst="rect">
            <a:avLst/>
          </a:prstGeom>
          <a:ln w="76200">
            <a:solidFill>
              <a:schemeClr val="bg2">
                <a:lumMod val="75000"/>
              </a:schemeClr>
            </a:solidFill>
          </a:ln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3C8016D-8063-469F-8F60-CDDA584AB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4F7BB-AF11-060D-9298-D0E3A41D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Challenge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F121D-1A59-5811-DA06-601E9C094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885" y="3578084"/>
            <a:ext cx="3659246" cy="263983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500" cap="all" spc="200" dirty="0">
                <a:solidFill>
                  <a:srgbClr val="FFFFFF"/>
                </a:solidFill>
                <a:latin typeface="+mj-lt"/>
              </a:rPr>
              <a:t>Making several user input elements work smoothly together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FEE421-0374-4B8E-A6B8-6A1718AF4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EB4485-3293-9DC3-B4AE-68F73E241AB9}"/>
              </a:ext>
            </a:extLst>
          </p:cNvPr>
          <p:cNvSpPr/>
          <p:nvPr/>
        </p:nvSpPr>
        <p:spPr>
          <a:xfrm>
            <a:off x="1415827" y="1490940"/>
            <a:ext cx="1648385" cy="289388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4F5A-CFE6-F172-1139-86411BC3193F}"/>
              </a:ext>
            </a:extLst>
          </p:cNvPr>
          <p:cNvSpPr/>
          <p:nvPr/>
        </p:nvSpPr>
        <p:spPr>
          <a:xfrm>
            <a:off x="1516881" y="1918950"/>
            <a:ext cx="3931920" cy="182880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46C16D-17E2-655F-3012-AA78FD91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00" y="4403472"/>
            <a:ext cx="5760720" cy="2296450"/>
          </a:xfrm>
          <a:prstGeom prst="rect">
            <a:avLst/>
          </a:prstGeom>
          <a:ln w="76200">
            <a:solidFill>
              <a:schemeClr val="bg2">
                <a:lumMod val="7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17EC3D-32B4-37A1-694E-83AF28E8CFE4}"/>
              </a:ext>
            </a:extLst>
          </p:cNvPr>
          <p:cNvSpPr/>
          <p:nvPr/>
        </p:nvSpPr>
        <p:spPr>
          <a:xfrm>
            <a:off x="1099164" y="5319971"/>
            <a:ext cx="4846320" cy="210312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53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D52579A-AE3C-40B6-8253-91DB1C730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B9D193-DAC1-4D45-8E21-33BFF0B8F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4089B0-A3F2-47C8-9D55-473E55024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CF7592C-5058-4C5D-9582-F387E0430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1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AD2279-6A2A-4C51-A364-6C5365C64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4F7BB-AF11-060D-9298-D0E3A41D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8573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Challenge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F121D-1A59-5811-DA06-601E9C094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996580"/>
            <a:ext cx="3659246" cy="155448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500" cap="all" spc="200" dirty="0">
                <a:solidFill>
                  <a:srgbClr val="FFFFFF"/>
                </a:solidFill>
                <a:latin typeface="+mj-lt"/>
              </a:rPr>
              <a:t>10 layers &amp; multiple FIELDS WITHIN EACH LAYER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FD120F-F1BE-44CA-BC25-B1B45318F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9C417D-99A5-4474-B6E4-07A082B27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9BE464F-050F-BAAE-C938-175B0B479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988" y="485804"/>
            <a:ext cx="3229569" cy="33467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38ED258-3AC4-40D3-B5E0-2F3E34994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321732"/>
            <a:ext cx="3068701" cy="2108201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2D01A3B-DECF-CD97-0128-2C2B443C6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039" y="820419"/>
            <a:ext cx="2743199" cy="111099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71D6D92-4751-4F60-BC9C-360F41042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3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white screen with green text&#10;&#10;Description automatically generated">
            <a:extLst>
              <a:ext uri="{FF2B5EF4-FFF2-40B4-BE49-F238E27FC236}">
                <a16:creationId xmlns:a16="http://schemas.microsoft.com/office/drawing/2014/main" id="{D7767FBC-F302-C00A-02A1-0EE5CACEB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266" y="4789277"/>
            <a:ext cx="3313507" cy="103547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59EA88E-9712-4359-9B24-06836BFD3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0292D87-F9A7-59B7-BBEC-5EADA15B4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038" y="3055184"/>
            <a:ext cx="2743200" cy="29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6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BDEFD1-E30F-D806-6559-4EF1C5FBB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Lessons Learned</a:t>
            </a:r>
          </a:p>
        </p:txBody>
      </p:sp>
      <p:pic>
        <p:nvPicPr>
          <p:cNvPr id="9" name="Graphic 8" descr="Light Bulb and Gear">
            <a:extLst>
              <a:ext uri="{FF2B5EF4-FFF2-40B4-BE49-F238E27FC236}">
                <a16:creationId xmlns:a16="http://schemas.microsoft.com/office/drawing/2014/main" id="{162E5777-5AD2-E330-C5A0-8774D1A9D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8992" y="2104325"/>
            <a:ext cx="3094997" cy="30949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A4246-55BD-F1D9-FE49-B56BDA0B8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3" y="2028614"/>
            <a:ext cx="6515947" cy="4023360"/>
          </a:xfrm>
        </p:spPr>
        <p:txBody>
          <a:bodyPr vert="horz" lIns="91440" tIns="45720" rIns="91440" bIns="45720" rtlCol="0">
            <a:noAutofit/>
          </a:bodyPr>
          <a:lstStyle/>
          <a:p>
            <a:pPr marL="383540" lvl="1"/>
            <a:r>
              <a:rPr lang="en-US" sz="2000" dirty="0"/>
              <a:t>Break into layers for each attribute (number of units, prior year taxes, etc.)</a:t>
            </a:r>
            <a:endParaRPr lang="en-US" sz="2000" dirty="0">
              <a:ea typeface="Calibri"/>
              <a:cs typeface="Calibri"/>
            </a:endParaRPr>
          </a:p>
          <a:p>
            <a:pPr marL="383540" lvl="1"/>
            <a:r>
              <a:rPr lang="en-US" sz="2000" dirty="0"/>
              <a:t>The property appraiser changed data treatment over time:</a:t>
            </a:r>
          </a:p>
          <a:p>
            <a:pPr marL="566420" lvl="2"/>
            <a:r>
              <a:rPr lang="en-US" sz="1600" dirty="0"/>
              <a:t>Nursing homes were counted as multifamily in early years, but not later</a:t>
            </a:r>
          </a:p>
          <a:p>
            <a:pPr marL="566420" lvl="2"/>
            <a:r>
              <a:rPr lang="en-US" sz="1600" dirty="0"/>
              <a:t>Conversions from townhouses with  large common areas (all as separate parcels) ‘tricked’ my python script into thinking units had been gained in some hexagram bins &amp; lost in others. </a:t>
            </a:r>
          </a:p>
          <a:p>
            <a:pPr marL="566420" lvl="2"/>
            <a:r>
              <a:rPr lang="en-US" sz="1600" dirty="0"/>
              <a:t>Tax exempt valuations were dropped starting in 2014</a:t>
            </a:r>
            <a:endParaRPr lang="en-US" sz="1600" dirty="0">
              <a:ea typeface="Calibri"/>
              <a:cs typeface="Calibri"/>
            </a:endParaRPr>
          </a:p>
          <a:p>
            <a:pPr marL="383540" lvl="1"/>
            <a:r>
              <a:rPr lang="en-US" sz="2000" dirty="0"/>
              <a:t>Shows the importance of working with data the owner who knows about these adjustments</a:t>
            </a:r>
          </a:p>
          <a:p>
            <a:pPr marL="383540" lvl="1"/>
            <a:r>
              <a:rPr lang="en-US" sz="2000" dirty="0">
                <a:ea typeface="Calibri"/>
                <a:cs typeface="Calibri"/>
              </a:rPr>
              <a:t>Use ArcGIS Online </a:t>
            </a:r>
            <a:r>
              <a:rPr lang="en-US" sz="2000" dirty="0" err="1">
                <a:ea typeface="Calibri"/>
                <a:cs typeface="Calibri"/>
              </a:rPr>
              <a:t>MapViewer</a:t>
            </a:r>
            <a:r>
              <a:rPr lang="en-US" sz="2000" dirty="0">
                <a:ea typeface="Calibri"/>
                <a:cs typeface="Calibri"/>
              </a:rPr>
              <a:t> and Dashboards to play around with possible symbology before hard coding</a:t>
            </a:r>
          </a:p>
        </p:txBody>
      </p:sp>
    </p:spTree>
    <p:extLst>
      <p:ext uri="{BB962C8B-B14F-4D97-AF65-F5344CB8AC3E}">
        <p14:creationId xmlns:p14="http://schemas.microsoft.com/office/powerpoint/2010/main" val="2715333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BF4327A-3D4D-4F6A-9B0B-A3D5CC4E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FD3AE7-FBCC-43F0-9C3D-EC56854E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F31B76-1539-879F-05E3-72E2AA61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ea typeface="Calibri Light"/>
                <a:cs typeface="Calibri Light"/>
              </a:rPr>
              <a:t>Next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A4246-55BD-F1D9-FE49-B56BDA0B8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  <a:effectLst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Use </a:t>
            </a:r>
            <a:r>
              <a:rPr lang="en-US" sz="1800" b="1" dirty="0">
                <a:solidFill>
                  <a:srgbClr val="FFFFFF"/>
                </a:solidFill>
              </a:rPr>
              <a:t>impervious surface &amp; canopy cover data </a:t>
            </a:r>
            <a:r>
              <a:rPr lang="en-US" sz="1800" dirty="0">
                <a:solidFill>
                  <a:srgbClr val="FFFFFF"/>
                </a:solidFill>
              </a:rPr>
              <a:t>to start relating density &amp; land uses to road maintenance &amp; canopy change</a:t>
            </a:r>
          </a:p>
          <a:p>
            <a:r>
              <a:rPr lang="en-US" sz="1800" dirty="0">
                <a:solidFill>
                  <a:srgbClr val="FFFFFF"/>
                </a:solidFill>
              </a:rPr>
              <a:t>Let user </a:t>
            </a:r>
            <a:r>
              <a:rPr lang="en-US" sz="1800" b="1" dirty="0">
                <a:solidFill>
                  <a:srgbClr val="FFFFFF"/>
                </a:solidFill>
              </a:rPr>
              <a:t>see how much land is necessary to support future population </a:t>
            </a:r>
            <a:r>
              <a:rPr lang="en-US" sz="1800" dirty="0">
                <a:solidFill>
                  <a:srgbClr val="FFFFFF"/>
                </a:solidFill>
              </a:rPr>
              <a:t>estimates based on potential development patterns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Outside of the web application, the dataset itself is proving useful in other out of the box ESRI tools, such as looking at homeownership &amp; valuation patterns based on neighborhood associations, special planning areas and demographics</a:t>
            </a:r>
            <a:endParaRPr lang="en-US" sz="1800" dirty="0">
              <a:solidFill>
                <a:srgbClr val="FFFFFF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6B65676-9307-48DE-BC17-F55230F75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FB7076-D65D-9CFB-D8D2-01E53FDB1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5" r="-2" b="-2"/>
          <a:stretch/>
        </p:blipFill>
        <p:spPr>
          <a:xfrm>
            <a:off x="7611902" y="10"/>
            <a:ext cx="4578557" cy="3396985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D2A953E0-9C7B-4E96-AF03-B5506AF8C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3396996"/>
            <a:ext cx="464256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909A9-C92D-8AA0-080D-2055E17C1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1" b="-3"/>
          <a:stretch/>
        </p:blipFill>
        <p:spPr>
          <a:xfrm>
            <a:off x="7611902" y="3461004"/>
            <a:ext cx="4580097" cy="33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46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F31B76-1539-879F-05E3-72E2AA61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4">
                    <a:lumMod val="75000"/>
                  </a:schemeClr>
                </a:solidFill>
                <a:ea typeface="Calibri Light"/>
                <a:cs typeface="Calibri Light"/>
              </a:rPr>
              <a:t>Resource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A4246-55BD-F1D9-FE49-B56BDA0B8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43666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Application: </a:t>
            </a:r>
            <a:r>
              <a:rPr lang="en-US" dirty="0">
                <a:hlinkClick r:id="rId2"/>
              </a:rPr>
              <a:t>https://cybryant.github.io/LeonParcelTimeAnalysis/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GitHub repository with code: </a:t>
            </a:r>
            <a:r>
              <a:rPr lang="en-US" dirty="0">
                <a:hlinkClick r:id="rId3"/>
              </a:rPr>
              <a:t>https://github.com/cybryant/LeonParcelTimeAnalysis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Bulma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bulma.io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Spatially Enabled </a:t>
            </a:r>
            <a:r>
              <a:rPr lang="en-US" dirty="0" err="1"/>
              <a:t>Dataframes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https://developers.arcgis.com/python/guide/part1-introduction-to-sedf/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Feel free to reach out! </a:t>
            </a:r>
          </a:p>
          <a:p>
            <a:pPr marL="383540" lvl="1"/>
            <a:r>
              <a:rPr lang="en-US" dirty="0">
                <a:ea typeface="Calibri"/>
                <a:cs typeface="Calibri"/>
                <a:hlinkClick r:id="rId6"/>
              </a:rPr>
              <a:t>cherie657@gmail.com</a:t>
            </a:r>
            <a:r>
              <a:rPr lang="en-US" dirty="0">
                <a:ea typeface="Calibri"/>
                <a:cs typeface="Calibri"/>
              </a:rPr>
              <a:t> or </a:t>
            </a:r>
            <a:r>
              <a:rPr lang="en-US" dirty="0">
                <a:ea typeface="Calibri"/>
                <a:cs typeface="Calibri"/>
                <a:hlinkClick r:id="rId7"/>
              </a:rPr>
              <a:t>cherie.bryant@talgov.com</a:t>
            </a:r>
            <a:endParaRPr lang="en-US" dirty="0">
              <a:ea typeface="Calibri"/>
              <a:cs typeface="Calibri"/>
            </a:endParaRPr>
          </a:p>
          <a:p>
            <a:pPr marL="383540" lvl="1"/>
            <a:r>
              <a:rPr lang="en-US" dirty="0">
                <a:ea typeface="Calibri"/>
                <a:cs typeface="Calibri"/>
              </a:rPr>
              <a:t>(850) 879-8391 (work mobile)</a:t>
            </a:r>
          </a:p>
          <a:p>
            <a:pPr marL="383540" lvl="1"/>
            <a:r>
              <a:rPr lang="en-US" dirty="0">
                <a:ea typeface="Calibri"/>
                <a:cs typeface="Calibri"/>
              </a:rPr>
              <a:t>Linked 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46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429A099-5CB1-4A20-B64F-4F0562EF3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7C0A89-7FB3-43F8-9DE3-0177E3E27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F9EE8-7EFC-5935-B949-B8763FFC2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ea typeface="Calibri Light"/>
                <a:cs typeface="Calibri Light"/>
              </a:rPr>
              <a:t>Who am I?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9F4DD4-CC07-42A8-8AF8-069654F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775F4EA-684D-F4EB-2C40-F9933C9186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785669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4221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741ACAF1-F1AF-24EA-F8CD-D28B246FC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23" y="581003"/>
            <a:ext cx="4169665" cy="5212080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96B5F6E6-541D-48DD-1D51-0A36B4071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111" y="581003"/>
            <a:ext cx="4169665" cy="52120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CF1F914-A14A-7964-2ADA-0F7E173F7C48}"/>
              </a:ext>
            </a:extLst>
          </p:cNvPr>
          <p:cNvSpPr txBox="1"/>
          <p:nvPr/>
        </p:nvSpPr>
        <p:spPr>
          <a:xfrm>
            <a:off x="9153330" y="3428999"/>
            <a:ext cx="1502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189%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4C5A55-5AD4-3F93-C72E-DA293DCBC35B}"/>
              </a:ext>
            </a:extLst>
          </p:cNvPr>
          <p:cNvSpPr txBox="1"/>
          <p:nvPr/>
        </p:nvSpPr>
        <p:spPr>
          <a:xfrm>
            <a:off x="3586065" y="3684036"/>
            <a:ext cx="1502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228%</a:t>
            </a:r>
          </a:p>
        </p:txBody>
      </p:sp>
    </p:spTree>
    <p:extLst>
      <p:ext uri="{BB962C8B-B14F-4D97-AF65-F5344CB8AC3E}">
        <p14:creationId xmlns:p14="http://schemas.microsoft.com/office/powerpoint/2010/main" val="4158812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0CD3EA-2773-6A87-CFC7-D5641D5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Motivation</a:t>
            </a:r>
            <a:endParaRPr lang="en-US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34A53D3A-E889-8A78-F6D0-43A269438C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826565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0320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C3BC8-A98E-E50C-16F7-C368E3752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Project Goals 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AD97DA-8D4E-12C4-CD18-2B50A90404A3}"/>
              </a:ext>
            </a:extLst>
          </p:cNvPr>
          <p:cNvSpPr/>
          <p:nvPr/>
        </p:nvSpPr>
        <p:spPr>
          <a:xfrm>
            <a:off x="6042390" y="2159018"/>
            <a:ext cx="4744275" cy="376839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3540" lvl="1" indent="-1714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r>
              <a:rPr lang="en-US" sz="2400" dirty="0">
                <a:latin typeface="+mj-lt"/>
              </a:rPr>
              <a:t>Residential units, home-ownership, nonresidential </a:t>
            </a:r>
            <a:r>
              <a:rPr lang="en-US" sz="2400" dirty="0" err="1">
                <a:latin typeface="+mj-lt"/>
              </a:rPr>
              <a:t>ft</a:t>
            </a:r>
            <a:r>
              <a:rPr lang="en-US" sz="2400" baseline="30000" dirty="0" err="1">
                <a:latin typeface="+mj-lt"/>
              </a:rPr>
              <a:t>2</a:t>
            </a:r>
            <a:r>
              <a:rPr lang="en-US" sz="2400" dirty="0">
                <a:latin typeface="+mj-lt"/>
              </a:rPr>
              <a:t>, valuation, &amp; taxes</a:t>
            </a:r>
          </a:p>
          <a:p>
            <a:pPr marL="383540" lvl="1" indent="-1714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r>
              <a:rPr lang="en-US" sz="2400" dirty="0">
                <a:latin typeface="+mj-lt"/>
              </a:rPr>
              <a:t>Primary land use, tree canopy cover &amp; impervious roadway</a:t>
            </a:r>
          </a:p>
          <a:p>
            <a:pPr marL="383540" lvl="1" indent="-1714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r>
              <a:rPr lang="en-US" sz="2400" dirty="0">
                <a:latin typeface="+mj-lt"/>
              </a:rPr>
              <a:t>Estimate greenfield acreage needed for projected population &amp; amount of roadway to maintain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52F5EB-7B2A-48F3-8982-566D57484BA9}"/>
              </a:ext>
            </a:extLst>
          </p:cNvPr>
          <p:cNvGrpSpPr/>
          <p:nvPr/>
        </p:nvGrpSpPr>
        <p:grpSpPr>
          <a:xfrm>
            <a:off x="1461049" y="1725128"/>
            <a:ext cx="3935902" cy="3904653"/>
            <a:chOff x="1461049" y="1615476"/>
            <a:chExt cx="3935902" cy="390465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03C348-4791-BB01-0CC6-2A6D991936C0}"/>
                </a:ext>
              </a:extLst>
            </p:cNvPr>
            <p:cNvSpPr/>
            <p:nvPr/>
          </p:nvSpPr>
          <p:spPr>
            <a:xfrm>
              <a:off x="1461049" y="4359545"/>
              <a:ext cx="3935902" cy="1160584"/>
            </a:xfrm>
            <a:custGeom>
              <a:avLst/>
              <a:gdLst>
                <a:gd name="connsiteX0" fmla="*/ 0 w 4320000"/>
                <a:gd name="connsiteY0" fmla="*/ 0 h 720000"/>
                <a:gd name="connsiteX1" fmla="*/ 4320000 w 4320000"/>
                <a:gd name="connsiteY1" fmla="*/ 0 h 720000"/>
                <a:gd name="connsiteX2" fmla="*/ 4320000 w 4320000"/>
                <a:gd name="connsiteY2" fmla="*/ 720000 h 720000"/>
                <a:gd name="connsiteX3" fmla="*/ 0 w 4320000"/>
                <a:gd name="connsiteY3" fmla="*/ 720000 h 720000"/>
                <a:gd name="connsiteX4" fmla="*/ 0 w 432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000" h="720000">
                  <a:moveTo>
                    <a:pt x="0" y="0"/>
                  </a:moveTo>
                  <a:lnTo>
                    <a:pt x="4320000" y="0"/>
                  </a:lnTo>
                  <a:lnTo>
                    <a:pt x="432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>
                  <a:latin typeface="Calibri Light" panose="020F0302020204030204"/>
                </a:rPr>
                <a:t>A tool to </a:t>
              </a:r>
              <a:r>
                <a:rPr lang="en-US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 Light" panose="020F0302020204030204"/>
                </a:rPr>
                <a:t>visualize changes over time </a:t>
              </a:r>
              <a:r>
                <a:rPr lang="en-US" sz="2800" kern="1200" dirty="0">
                  <a:latin typeface="Calibri Light" panose="020F0302020204030204"/>
                </a:rPr>
                <a:t>for key policy topics using 15 years of parcel data</a:t>
              </a:r>
              <a:endParaRPr lang="en-US" sz="2800" kern="1200" dirty="0"/>
            </a:p>
          </p:txBody>
        </p:sp>
        <p:sp>
          <p:nvSpPr>
            <p:cNvPr id="14" name="Rectangle 13" descr="Daily calendar with solid fill">
              <a:extLst>
                <a:ext uri="{FF2B5EF4-FFF2-40B4-BE49-F238E27FC236}">
                  <a16:creationId xmlns:a16="http://schemas.microsoft.com/office/drawing/2014/main" id="{CEFFD2DD-5F17-8184-4EF1-B9723E1C982E}"/>
                </a:ext>
              </a:extLst>
            </p:cNvPr>
            <p:cNvSpPr/>
            <p:nvPr/>
          </p:nvSpPr>
          <p:spPr>
            <a:xfrm>
              <a:off x="1902441" y="1615476"/>
              <a:ext cx="3053118" cy="2986391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23618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C3BC8-A98E-E50C-16F7-C368E3752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Project Goals 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2E47F0-482F-64EC-9A9C-4BD7B71AE719}"/>
              </a:ext>
            </a:extLst>
          </p:cNvPr>
          <p:cNvGrpSpPr/>
          <p:nvPr/>
        </p:nvGrpSpPr>
        <p:grpSpPr>
          <a:xfrm>
            <a:off x="1329971" y="1936024"/>
            <a:ext cx="3774331" cy="4031145"/>
            <a:chOff x="6634030" y="2424403"/>
            <a:chExt cx="3062412" cy="2500830"/>
          </a:xfrm>
        </p:grpSpPr>
        <p:sp>
          <p:nvSpPr>
            <p:cNvPr id="7" name="Rectangle 6" descr="Checkmark">
              <a:extLst>
                <a:ext uri="{FF2B5EF4-FFF2-40B4-BE49-F238E27FC236}">
                  <a16:creationId xmlns:a16="http://schemas.microsoft.com/office/drawing/2014/main" id="{0A01D7D6-E881-515D-9BF1-6B54D82B841A}"/>
                </a:ext>
              </a:extLst>
            </p:cNvPr>
            <p:cNvSpPr/>
            <p:nvPr/>
          </p:nvSpPr>
          <p:spPr>
            <a:xfrm>
              <a:off x="7003086" y="2424403"/>
              <a:ext cx="2324302" cy="1944000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03C348-4791-BB01-0CC6-2A6D991936C0}"/>
                </a:ext>
              </a:extLst>
            </p:cNvPr>
            <p:cNvSpPr/>
            <p:nvPr/>
          </p:nvSpPr>
          <p:spPr>
            <a:xfrm>
              <a:off x="6634030" y="4205233"/>
              <a:ext cx="3062412" cy="720000"/>
            </a:xfrm>
            <a:custGeom>
              <a:avLst/>
              <a:gdLst>
                <a:gd name="connsiteX0" fmla="*/ 0 w 4320000"/>
                <a:gd name="connsiteY0" fmla="*/ 0 h 720000"/>
                <a:gd name="connsiteX1" fmla="*/ 4320000 w 4320000"/>
                <a:gd name="connsiteY1" fmla="*/ 0 h 720000"/>
                <a:gd name="connsiteX2" fmla="*/ 4320000 w 4320000"/>
                <a:gd name="connsiteY2" fmla="*/ 720000 h 720000"/>
                <a:gd name="connsiteX3" fmla="*/ 0 w 4320000"/>
                <a:gd name="connsiteY3" fmla="*/ 720000 h 720000"/>
                <a:gd name="connsiteX4" fmla="*/ 0 w 43200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000" h="720000">
                  <a:moveTo>
                    <a:pt x="0" y="0"/>
                  </a:moveTo>
                  <a:lnTo>
                    <a:pt x="4320000" y="0"/>
                  </a:lnTo>
                  <a:lnTo>
                    <a:pt x="432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>
                  <a:latin typeface="Calibri Light" panose="020F0302020204030204"/>
                </a:rPr>
                <a:t>Python script</a:t>
              </a:r>
              <a:r>
                <a:rPr lang="en-US" sz="2800" dirty="0">
                  <a:latin typeface="Calibri Light" panose="020F0302020204030204"/>
                </a:rPr>
                <a:t> </a:t>
              </a:r>
              <a:r>
                <a:rPr lang="en-US" sz="2800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for easy updates 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AD97DA-8D4E-12C4-CD18-2B50A90404A3}"/>
              </a:ext>
            </a:extLst>
          </p:cNvPr>
          <p:cNvSpPr/>
          <p:nvPr/>
        </p:nvSpPr>
        <p:spPr>
          <a:xfrm>
            <a:off x="5869670" y="2590481"/>
            <a:ext cx="4961879" cy="298639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3540" lvl="1" indent="-1714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r>
              <a:rPr lang="en-US" sz="2400" dirty="0">
                <a:latin typeface="+mj-lt"/>
              </a:rPr>
              <a:t>each November when new year’s data is available</a:t>
            </a:r>
          </a:p>
          <a:p>
            <a:pPr marL="383540" lvl="1" indent="-1714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endParaRPr lang="en-US" sz="2400" dirty="0">
              <a:latin typeface="+mj-lt"/>
              <a:cs typeface="Calibri"/>
            </a:endParaRPr>
          </a:p>
          <a:p>
            <a:pPr marL="383540" lvl="1" indent="-1714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r>
              <a:rPr lang="en-US" sz="2400" dirty="0">
                <a:latin typeface="+mj-lt"/>
              </a:rPr>
              <a:t>or when discover where data can be cleaned or processed better</a:t>
            </a:r>
          </a:p>
        </p:txBody>
      </p:sp>
    </p:spTree>
    <p:extLst>
      <p:ext uri="{BB962C8B-B14F-4D97-AF65-F5344CB8AC3E}">
        <p14:creationId xmlns:p14="http://schemas.microsoft.com/office/powerpoint/2010/main" val="2959884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7682A25-42C8-4715-BF21-184A2A338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6F4B7E-3562-9331-8ABB-2ED55ADBA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The Data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736393-45A9-49C6-90FF-3486BD423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3AD8F8B-6BDD-4751-800C-E84F1A8FA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21D79A-75FF-4A04-80E0-85755EA72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48F1933-EC5D-9569-F75D-E0F7669917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6119573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3595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D0F847D-5CDD-AC68-B612-58F47FBF5F71}"/>
              </a:ext>
            </a:extLst>
          </p:cNvPr>
          <p:cNvGrpSpPr/>
          <p:nvPr/>
        </p:nvGrpSpPr>
        <p:grpSpPr>
          <a:xfrm>
            <a:off x="3602388" y="410871"/>
            <a:ext cx="4987224" cy="5490753"/>
            <a:chOff x="3040062" y="413711"/>
            <a:chExt cx="4987224" cy="54907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F4DEDB-2E08-77DD-7645-46514816A841}"/>
                </a:ext>
              </a:extLst>
            </p:cNvPr>
            <p:cNvGrpSpPr/>
            <p:nvPr/>
          </p:nvGrpSpPr>
          <p:grpSpPr>
            <a:xfrm rot="3379031">
              <a:off x="4580877" y="1686758"/>
              <a:ext cx="1932375" cy="3074633"/>
              <a:chOff x="3897296" y="1819922"/>
              <a:chExt cx="1932375" cy="3074633"/>
            </a:xfrm>
            <a:solidFill>
              <a:schemeClr val="accent2"/>
            </a:solidFill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1AAAF29-1D65-0C58-DEBE-38F799670487}"/>
                  </a:ext>
                </a:extLst>
              </p:cNvPr>
              <p:cNvSpPr/>
              <p:nvPr/>
            </p:nvSpPr>
            <p:spPr>
              <a:xfrm>
                <a:off x="3897296" y="1819922"/>
                <a:ext cx="639192" cy="1535837"/>
              </a:xfrm>
              <a:prstGeom prst="rect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47C354-5C45-0257-368C-BABAC37DD814}"/>
                  </a:ext>
                </a:extLst>
              </p:cNvPr>
              <p:cNvSpPr/>
              <p:nvPr/>
            </p:nvSpPr>
            <p:spPr>
              <a:xfrm>
                <a:off x="4548325" y="1822880"/>
                <a:ext cx="639192" cy="1535837"/>
              </a:xfrm>
              <a:prstGeom prst="rect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88228CF-F6CE-0324-D089-0B1D1037B5A4}"/>
                  </a:ext>
                </a:extLst>
              </p:cNvPr>
              <p:cNvSpPr/>
              <p:nvPr/>
            </p:nvSpPr>
            <p:spPr>
              <a:xfrm>
                <a:off x="5190479" y="1822880"/>
                <a:ext cx="639192" cy="1535837"/>
              </a:xfrm>
              <a:prstGeom prst="rect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D6222C7-5AFB-ADB5-835E-7A9AA6B6E8E8}"/>
                  </a:ext>
                </a:extLst>
              </p:cNvPr>
              <p:cNvSpPr/>
              <p:nvPr/>
            </p:nvSpPr>
            <p:spPr>
              <a:xfrm>
                <a:off x="5190479" y="3358717"/>
                <a:ext cx="639192" cy="1535837"/>
              </a:xfrm>
              <a:prstGeom prst="rect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586EEE1-B12B-4009-899F-D3CB52C4BC51}"/>
                  </a:ext>
                </a:extLst>
              </p:cNvPr>
              <p:cNvSpPr/>
              <p:nvPr/>
            </p:nvSpPr>
            <p:spPr>
              <a:xfrm>
                <a:off x="4542409" y="3358718"/>
                <a:ext cx="639192" cy="1535837"/>
              </a:xfrm>
              <a:prstGeom prst="rect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32BE5F8-3D01-958E-8386-C63D01742AA4}"/>
                  </a:ext>
                </a:extLst>
              </p:cNvPr>
              <p:cNvSpPr/>
              <p:nvPr/>
            </p:nvSpPr>
            <p:spPr>
              <a:xfrm>
                <a:off x="3897297" y="3358718"/>
                <a:ext cx="639192" cy="1535837"/>
              </a:xfrm>
              <a:prstGeom prst="rect">
                <a:avLst/>
              </a:prstGeom>
              <a:grpFill/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1B82F84-1511-D518-A87A-7295782BF135}"/>
                </a:ext>
              </a:extLst>
            </p:cNvPr>
            <p:cNvGrpSpPr/>
            <p:nvPr/>
          </p:nvGrpSpPr>
          <p:grpSpPr>
            <a:xfrm>
              <a:off x="3040062" y="413711"/>
              <a:ext cx="4987224" cy="5490753"/>
              <a:chOff x="3040062" y="413711"/>
              <a:chExt cx="4987224" cy="5490753"/>
            </a:xfrm>
            <a:noFill/>
          </p:grpSpPr>
          <p:sp>
            <p:nvSpPr>
              <p:cNvPr id="17" name="Hexagon 16">
                <a:extLst>
                  <a:ext uri="{FF2B5EF4-FFF2-40B4-BE49-F238E27FC236}">
                    <a16:creationId xmlns:a16="http://schemas.microsoft.com/office/drawing/2014/main" id="{CBA22EED-B28D-C0CA-28A1-532201CA2C08}"/>
                  </a:ext>
                </a:extLst>
              </p:cNvPr>
              <p:cNvSpPr/>
              <p:nvPr/>
            </p:nvSpPr>
            <p:spPr>
              <a:xfrm>
                <a:off x="3048940" y="1329150"/>
                <a:ext cx="1965826" cy="1828800"/>
              </a:xfrm>
              <a:prstGeom prst="hexagon">
                <a:avLst/>
              </a:prstGeom>
              <a:grp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A7D90075-102D-094D-D43C-A6324575BE91}"/>
                  </a:ext>
                </a:extLst>
              </p:cNvPr>
              <p:cNvSpPr/>
              <p:nvPr/>
            </p:nvSpPr>
            <p:spPr>
              <a:xfrm>
                <a:off x="4550761" y="2242529"/>
                <a:ext cx="1965826" cy="1828800"/>
              </a:xfrm>
              <a:prstGeom prst="hexagon">
                <a:avLst/>
              </a:prstGeom>
              <a:grp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929BAC52-8B9B-B9BF-E348-E82E47819CA0}"/>
                  </a:ext>
                </a:extLst>
              </p:cNvPr>
              <p:cNvSpPr/>
              <p:nvPr/>
            </p:nvSpPr>
            <p:spPr>
              <a:xfrm>
                <a:off x="4541883" y="4075664"/>
                <a:ext cx="1965826" cy="1828800"/>
              </a:xfrm>
              <a:prstGeom prst="hexagon">
                <a:avLst/>
              </a:prstGeom>
              <a:grp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E99B80D8-E7FA-56E4-F6DE-8905E5262065}"/>
                  </a:ext>
                </a:extLst>
              </p:cNvPr>
              <p:cNvSpPr/>
              <p:nvPr/>
            </p:nvSpPr>
            <p:spPr>
              <a:xfrm>
                <a:off x="6061460" y="1353691"/>
                <a:ext cx="1965826" cy="1828800"/>
              </a:xfrm>
              <a:prstGeom prst="hexagon">
                <a:avLst/>
              </a:prstGeom>
              <a:grp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Hexagon 20">
                <a:extLst>
                  <a:ext uri="{FF2B5EF4-FFF2-40B4-BE49-F238E27FC236}">
                    <a16:creationId xmlns:a16="http://schemas.microsoft.com/office/drawing/2014/main" id="{6B44CB8D-C823-1734-0028-F82D2C177B67}"/>
                  </a:ext>
                </a:extLst>
              </p:cNvPr>
              <p:cNvSpPr/>
              <p:nvPr/>
            </p:nvSpPr>
            <p:spPr>
              <a:xfrm>
                <a:off x="6055598" y="3182524"/>
                <a:ext cx="1965826" cy="1828800"/>
              </a:xfrm>
              <a:prstGeom prst="hexagon">
                <a:avLst/>
              </a:prstGeom>
              <a:grp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Hexagon 21">
                <a:extLst>
                  <a:ext uri="{FF2B5EF4-FFF2-40B4-BE49-F238E27FC236}">
                    <a16:creationId xmlns:a16="http://schemas.microsoft.com/office/drawing/2014/main" id="{4E7A756F-BB94-E539-D9A7-64B06773DCD9}"/>
                  </a:ext>
                </a:extLst>
              </p:cNvPr>
              <p:cNvSpPr/>
              <p:nvPr/>
            </p:nvSpPr>
            <p:spPr>
              <a:xfrm>
                <a:off x="4562519" y="413711"/>
                <a:ext cx="1965826" cy="1828800"/>
              </a:xfrm>
              <a:prstGeom prst="hexagon">
                <a:avLst/>
              </a:prstGeom>
              <a:grp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Hexagon 22">
                <a:extLst>
                  <a:ext uri="{FF2B5EF4-FFF2-40B4-BE49-F238E27FC236}">
                    <a16:creationId xmlns:a16="http://schemas.microsoft.com/office/drawing/2014/main" id="{A74ECFD9-655E-F630-7D56-D3AFE00B60E4}"/>
                  </a:ext>
                </a:extLst>
              </p:cNvPr>
              <p:cNvSpPr/>
              <p:nvPr/>
            </p:nvSpPr>
            <p:spPr>
              <a:xfrm>
                <a:off x="3040062" y="3157224"/>
                <a:ext cx="1965826" cy="1828800"/>
              </a:xfrm>
              <a:prstGeom prst="hexagon">
                <a:avLst/>
              </a:prstGeom>
              <a:grpFill/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25B0F4-9932-90B5-BA48-7137A3B1EF7B}"/>
                </a:ext>
              </a:extLst>
            </p:cNvPr>
            <p:cNvSpPr txBox="1"/>
            <p:nvPr/>
          </p:nvSpPr>
          <p:spPr>
            <a:xfrm>
              <a:off x="5983089" y="3278396"/>
              <a:ext cx="820807" cy="369332"/>
            </a:xfrm>
            <a:prstGeom prst="rect">
              <a:avLst/>
            </a:prstGeom>
            <a:solidFill>
              <a:schemeClr val="bg1">
                <a:lumMod val="95000"/>
                <a:alpha val="36000"/>
              </a:schemeClr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$2700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27375F-8E2D-3C16-14B3-BFFAC56F8341}"/>
                </a:ext>
              </a:extLst>
            </p:cNvPr>
            <p:cNvSpPr txBox="1"/>
            <p:nvPr/>
          </p:nvSpPr>
          <p:spPr>
            <a:xfrm>
              <a:off x="4476326" y="3480363"/>
              <a:ext cx="822960" cy="369332"/>
            </a:xfrm>
            <a:prstGeom prst="rect">
              <a:avLst/>
            </a:prstGeom>
            <a:solidFill>
              <a:schemeClr val="bg1">
                <a:lumMod val="95000"/>
                <a:alpha val="36000"/>
              </a:schemeClr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$800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463AF2-C5EE-78B7-A833-94543C9D9AD9}"/>
                </a:ext>
              </a:extLst>
            </p:cNvPr>
            <p:cNvSpPr txBox="1"/>
            <p:nvPr/>
          </p:nvSpPr>
          <p:spPr>
            <a:xfrm>
              <a:off x="4110653" y="2990358"/>
              <a:ext cx="820807" cy="369332"/>
            </a:xfrm>
            <a:prstGeom prst="rect">
              <a:avLst/>
            </a:prstGeom>
            <a:solidFill>
              <a:schemeClr val="bg1">
                <a:lumMod val="95000"/>
                <a:alpha val="36000"/>
              </a:schemeClr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$1500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ECD507-CFE3-C2B6-6E21-3B7E7E606056}"/>
                </a:ext>
              </a:extLst>
            </p:cNvPr>
            <p:cNvSpPr txBox="1"/>
            <p:nvPr/>
          </p:nvSpPr>
          <p:spPr>
            <a:xfrm>
              <a:off x="4567135" y="4180504"/>
              <a:ext cx="820807" cy="369332"/>
            </a:xfrm>
            <a:prstGeom prst="rect">
              <a:avLst/>
            </a:prstGeom>
            <a:solidFill>
              <a:schemeClr val="bg1">
                <a:lumMod val="95000"/>
                <a:alpha val="36000"/>
              </a:schemeClr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$3000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303568-D610-9B52-B4A2-E4B8945E8E4C}"/>
                </a:ext>
              </a:extLst>
            </p:cNvPr>
            <p:cNvSpPr txBox="1"/>
            <p:nvPr/>
          </p:nvSpPr>
          <p:spPr>
            <a:xfrm>
              <a:off x="5606653" y="1997509"/>
              <a:ext cx="820807" cy="369332"/>
            </a:xfrm>
            <a:prstGeom prst="rect">
              <a:avLst/>
            </a:prstGeom>
            <a:solidFill>
              <a:schemeClr val="bg1">
                <a:lumMod val="95000"/>
                <a:alpha val="36000"/>
              </a:schemeClr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$2200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35335B-FDDF-DD72-8708-69C90CBB507C}"/>
                </a:ext>
              </a:extLst>
            </p:cNvPr>
            <p:cNvSpPr txBox="1"/>
            <p:nvPr/>
          </p:nvSpPr>
          <p:spPr>
            <a:xfrm>
              <a:off x="5964317" y="2536781"/>
              <a:ext cx="820807" cy="369332"/>
            </a:xfrm>
            <a:prstGeom prst="rect">
              <a:avLst/>
            </a:prstGeom>
            <a:solidFill>
              <a:schemeClr val="bg1">
                <a:lumMod val="95000"/>
                <a:alpha val="36000"/>
              </a:schemeClr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$1700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478339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12C8880DC4524597181D9830798484" ma:contentTypeVersion="14" ma:contentTypeDescription="Create a new document." ma:contentTypeScope="" ma:versionID="96d45730f1f72894f8d01594d83f55f3">
  <xsd:schema xmlns:xsd="http://www.w3.org/2001/XMLSchema" xmlns:xs="http://www.w3.org/2001/XMLSchema" xmlns:p="http://schemas.microsoft.com/office/2006/metadata/properties" xmlns:ns3="a29946ae-d974-4d2d-adc2-89ee628fa71b" xmlns:ns4="ec0cca48-f3bf-4a37-bb50-a265c16043d7" targetNamespace="http://schemas.microsoft.com/office/2006/metadata/properties" ma:root="true" ma:fieldsID="5d737db81d2d1790dbe921d2a494d001" ns3:_="" ns4:_="">
    <xsd:import namespace="a29946ae-d974-4d2d-adc2-89ee628fa71b"/>
    <xsd:import namespace="ec0cca48-f3bf-4a37-bb50-a265c16043d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_activity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9946ae-d974-4d2d-adc2-89ee628fa7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0cca48-f3bf-4a37-bb50-a265c16043d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29946ae-d974-4d2d-adc2-89ee628fa71b" xsi:nil="true"/>
  </documentManagement>
</p:properties>
</file>

<file path=customXml/itemProps1.xml><?xml version="1.0" encoding="utf-8"?>
<ds:datastoreItem xmlns:ds="http://schemas.openxmlformats.org/officeDocument/2006/customXml" ds:itemID="{EFC56B35-3F58-4E3B-B780-1F8B0CC92B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64A761-7807-41B2-88F8-AE0F3E035C1E}">
  <ds:schemaRefs>
    <ds:schemaRef ds:uri="a29946ae-d974-4d2d-adc2-89ee628fa71b"/>
    <ds:schemaRef ds:uri="ec0cca48-f3bf-4a37-bb50-a265c16043d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3470268-39D7-4138-8A08-8BC9CB4DD410}">
  <ds:schemaRefs>
    <ds:schemaRef ds:uri="a29946ae-d974-4d2d-adc2-89ee628fa71b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ec0cca48-f3bf-4a37-bb50-a265c16043d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1551</Words>
  <Application>Microsoft Office PowerPoint</Application>
  <PresentationFormat>Widescreen</PresentationFormat>
  <Paragraphs>160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Retrospect</vt:lpstr>
      <vt:lpstr>Hexagram Bin Analysis of Growth Trends Using Annual Parcel Data from Tallahassee, Florida 2009-2022</vt:lpstr>
      <vt:lpstr>Overview</vt:lpstr>
      <vt:lpstr>Who am I?</vt:lpstr>
      <vt:lpstr>PowerPoint Presentation</vt:lpstr>
      <vt:lpstr>Motivation</vt:lpstr>
      <vt:lpstr>Project Goals </vt:lpstr>
      <vt:lpstr>Project Goals </vt:lpstr>
      <vt:lpstr>The Data</vt:lpstr>
      <vt:lpstr>PowerPoint Presentation</vt:lpstr>
      <vt:lpstr>What I hope you’ll find useful</vt:lpstr>
      <vt:lpstr>Why a custom web application?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 </vt:lpstr>
      <vt:lpstr>Challenge </vt:lpstr>
      <vt:lpstr>Lessons Learned</vt:lpstr>
      <vt:lpstr>Next phases</vt:lpstr>
      <vt:lpstr>Resource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Bryant, Cherie</dc:creator>
  <cp:lastModifiedBy>Bryant, Cherie</cp:lastModifiedBy>
  <cp:revision>272</cp:revision>
  <dcterms:created xsi:type="dcterms:W3CDTF">2023-09-27T14:03:12Z</dcterms:created>
  <dcterms:modified xsi:type="dcterms:W3CDTF">2023-10-12T04:21:52Z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0x010100B512C8880DC4524597181D9830798484</vt:lpwstr>
  </property>
</Properties>
</file>